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7"/>
  </p:notesMasterIdLst>
  <p:handoutMasterIdLst>
    <p:handoutMasterId r:id="rId28"/>
  </p:handoutMasterIdLst>
  <p:sldIdLst>
    <p:sldId id="282" r:id="rId5"/>
    <p:sldId id="284" r:id="rId6"/>
    <p:sldId id="302" r:id="rId7"/>
    <p:sldId id="301" r:id="rId8"/>
    <p:sldId id="293" r:id="rId9"/>
    <p:sldId id="305" r:id="rId10"/>
    <p:sldId id="303" r:id="rId11"/>
    <p:sldId id="306" r:id="rId12"/>
    <p:sldId id="300" r:id="rId13"/>
    <p:sldId id="297" r:id="rId14"/>
    <p:sldId id="307" r:id="rId15"/>
    <p:sldId id="304" r:id="rId16"/>
    <p:sldId id="312" r:id="rId17"/>
    <p:sldId id="308" r:id="rId18"/>
    <p:sldId id="313" r:id="rId19"/>
    <p:sldId id="314" r:id="rId20"/>
    <p:sldId id="317" r:id="rId21"/>
    <p:sldId id="315" r:id="rId22"/>
    <p:sldId id="285" r:id="rId23"/>
    <p:sldId id="311" r:id="rId24"/>
    <p:sldId id="310" r:id="rId25"/>
    <p:sldId id="28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271" autoAdjust="0"/>
    <p:restoredTop sz="94631" autoAdjust="0"/>
  </p:normalViewPr>
  <p:slideViewPr>
    <p:cSldViewPr snapToGrid="0">
      <p:cViewPr>
        <p:scale>
          <a:sx n="66" d="100"/>
          <a:sy n="66" d="100"/>
        </p:scale>
        <p:origin x="660" y="1140"/>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8" d="100"/>
          <a:sy n="88" d="100"/>
        </p:scale>
        <p:origin x="2886"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1077DB-935E-4A0A-947A-D283B9F9F452}" type="datetimeFigureOut">
              <a:rPr lang="en-ZA" smtClean="0"/>
              <a:t>2018/10/22</a:t>
            </a:fld>
            <a:endParaRPr lang="en-ZA" dirty="0"/>
          </a:p>
        </p:txBody>
      </p:sp>
      <p:sp>
        <p:nvSpPr>
          <p:cNvPr id="4" name="Footer Placeholder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5" name="Slide Number Placeholder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2C0B10-7CAE-41E4-AB02-7E8B1FF2B898}" type="slidenum">
              <a:rPr lang="en-ZA" smtClean="0"/>
              <a:t>‹#›</a:t>
            </a:fld>
            <a:endParaRPr lang="en-ZA" dirty="0"/>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9EC30E-1A71-4188-9BE7-E2A64929A436}" type="datetimeFigureOut">
              <a:rPr lang="en-ZA" smtClean="0"/>
              <a:t>2018/10/22</a:t>
            </a:fld>
            <a:endParaRPr lang="en-ZA"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30193B-564F-4854-8A52-728F3FB19C85}" type="slidenum">
              <a:rPr lang="en-ZA" smtClean="0"/>
              <a:t>‹#›</a:t>
            </a:fld>
            <a:endParaRPr lang="en-ZA" dirty="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Small Image">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9980476" y="0"/>
            <a:ext cx="2211524" cy="6858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tx1"/>
                </a:solidFill>
                <a:latin typeface="+mj-lt"/>
              </a:defRPr>
            </a:lvl1pPr>
          </a:lstStyle>
          <a:p>
            <a:r>
              <a:rPr lang="en-US" dirty="0"/>
              <a:t>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11904" y="4650539"/>
            <a:ext cx="3401478" cy="1192038"/>
          </a:xfrm>
          <a:solidFill>
            <a:schemeClr val="tx1"/>
          </a:solidFill>
        </p:spPr>
        <p:txBody>
          <a:bodyPr lIns="252000" tIns="0" anchor="ctr"/>
          <a:lstStyle>
            <a:lvl1pPr marL="0" indent="0" algn="l">
              <a:lnSpc>
                <a:spcPct val="100000"/>
              </a:lnSpc>
              <a:buNone/>
              <a:defRPr sz="1800" i="1">
                <a:solidFill>
                  <a:schemeClr val="bg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9" name="Subtitle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2916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Text Placeholder 4">
            <a:extLst>
              <a:ext uri="{FF2B5EF4-FFF2-40B4-BE49-F238E27FC236}">
                <a16:creationId xmlns:a16="http://schemas.microsoft.com/office/drawing/2014/main" id="{16A38E24-EB1C-472F-B631-5DF32F9C4CF5}"/>
              </a:ext>
            </a:extLst>
          </p:cNvPr>
          <p:cNvSpPr>
            <a:spLocks noGrp="1"/>
          </p:cNvSpPr>
          <p:nvPr>
            <p:ph type="body" sz="quarter" idx="12"/>
          </p:nvPr>
        </p:nvSpPr>
        <p:spPr>
          <a:xfrm>
            <a:off x="3572900" y="1511476"/>
            <a:ext cx="2916000" cy="467924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1" name="Text Placeholder 5">
            <a:extLst>
              <a:ext uri="{FF2B5EF4-FFF2-40B4-BE49-F238E27FC236}">
                <a16:creationId xmlns:a16="http://schemas.microsoft.com/office/drawing/2014/main" id="{5B4A252E-78C9-4F76-98A4-A4B580AD072A}"/>
              </a:ext>
            </a:extLst>
          </p:cNvPr>
          <p:cNvSpPr>
            <a:spLocks noGrp="1"/>
          </p:cNvSpPr>
          <p:nvPr>
            <p:ph type="body" sz="quarter" idx="13"/>
          </p:nvPr>
        </p:nvSpPr>
        <p:spPr>
          <a:xfrm>
            <a:off x="6713800" y="1511475"/>
            <a:ext cx="2916000" cy="4679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6D4BCA97-F31B-451D-82F8-6E000DF2118A}"/>
              </a:ext>
            </a:extLst>
          </p:cNvPr>
          <p:cNvSpPr>
            <a:spLocks noGrp="1"/>
          </p:cNvSpPr>
          <p:nvPr>
            <p:ph type="ftr" sz="quarter" idx="14"/>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2654388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10" name="Subtitle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a:xfrm>
            <a:off x="432000" y="1512000"/>
            <a:ext cx="1764000" cy="467925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Text Placeholder 4">
            <a:extLst>
              <a:ext uri="{FF2B5EF4-FFF2-40B4-BE49-F238E27FC236}">
                <a16:creationId xmlns:a16="http://schemas.microsoft.com/office/drawing/2014/main" id="{1F5B3657-F2AE-455A-BF81-1A0C2ACECD20}"/>
              </a:ext>
            </a:extLst>
          </p:cNvPr>
          <p:cNvSpPr>
            <a:spLocks noGrp="1"/>
          </p:cNvSpPr>
          <p:nvPr>
            <p:ph type="body" sz="quarter" idx="12"/>
          </p:nvPr>
        </p:nvSpPr>
        <p:spPr>
          <a:xfrm>
            <a:off x="2290450" y="1512000"/>
            <a:ext cx="1764000" cy="4679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3" name="Text Placeholder 5">
            <a:extLst>
              <a:ext uri="{FF2B5EF4-FFF2-40B4-BE49-F238E27FC236}">
                <a16:creationId xmlns:a16="http://schemas.microsoft.com/office/drawing/2014/main" id="{6A983D98-E0AB-429A-9EC2-B50D4216D691}"/>
              </a:ext>
            </a:extLst>
          </p:cNvPr>
          <p:cNvSpPr>
            <a:spLocks noGrp="1"/>
          </p:cNvSpPr>
          <p:nvPr>
            <p:ph type="body" sz="quarter" idx="13"/>
          </p:nvPr>
        </p:nvSpPr>
        <p:spPr>
          <a:xfrm>
            <a:off x="4148900" y="1512000"/>
            <a:ext cx="1764000" cy="4679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5" name="Text Placeholder 6">
            <a:extLst>
              <a:ext uri="{FF2B5EF4-FFF2-40B4-BE49-F238E27FC236}">
                <a16:creationId xmlns:a16="http://schemas.microsoft.com/office/drawing/2014/main" id="{755213BF-EF6D-45DC-A01B-DE6C2F23A6D2}"/>
              </a:ext>
            </a:extLst>
          </p:cNvPr>
          <p:cNvSpPr>
            <a:spLocks noGrp="1"/>
          </p:cNvSpPr>
          <p:nvPr>
            <p:ph type="body" sz="quarter" idx="14"/>
          </p:nvPr>
        </p:nvSpPr>
        <p:spPr>
          <a:xfrm>
            <a:off x="6007350" y="1507535"/>
            <a:ext cx="1764000" cy="46792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7" name="Text Placeholder 7">
            <a:extLst>
              <a:ext uri="{FF2B5EF4-FFF2-40B4-BE49-F238E27FC236}">
                <a16:creationId xmlns:a16="http://schemas.microsoft.com/office/drawing/2014/main" id="{77D6BBBA-F4A3-45D4-91BC-A405FFDC7C3D}"/>
              </a:ext>
            </a:extLst>
          </p:cNvPr>
          <p:cNvSpPr>
            <a:spLocks noGrp="1"/>
          </p:cNvSpPr>
          <p:nvPr>
            <p:ph type="body" sz="quarter" idx="15"/>
          </p:nvPr>
        </p:nvSpPr>
        <p:spPr>
          <a:xfrm>
            <a:off x="7865800" y="1507535"/>
            <a:ext cx="1764000" cy="46837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2D09234E-176D-4BBF-9391-7B6F018C51AB}"/>
              </a:ext>
            </a:extLst>
          </p:cNvPr>
          <p:cNvSpPr>
            <a:spLocks noGrp="1"/>
          </p:cNvSpPr>
          <p:nvPr>
            <p:ph type="ftr" sz="quarter" idx="16"/>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B5A8293F-A5B5-4FCC-BF27-A25B1BAFF245}"/>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974837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a:lstStyle>
            <a:lvl1pPr>
              <a:defRPr>
                <a:solidFill>
                  <a:schemeClr val="tx1"/>
                </a:solidFill>
              </a:defRPr>
            </a:lvl1pPr>
          </a:lstStyle>
          <a:p>
            <a:r>
              <a:rPr lang="en-ZA" dirty="0"/>
              <a:t>Click to edit page title</a:t>
            </a:r>
          </a:p>
        </p:txBody>
      </p:sp>
      <p:sp>
        <p:nvSpPr>
          <p:cNvPr id="5" name="Subtitle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1" y="1008000"/>
            <a:ext cx="9198116"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Footer Placeholder 2">
            <a:extLst>
              <a:ext uri="{FF2B5EF4-FFF2-40B4-BE49-F238E27FC236}">
                <a16:creationId xmlns:a16="http://schemas.microsoft.com/office/drawing/2014/main" id="{08CCB8C2-B6A2-4C69-8D3A-57420A034BA4}"/>
              </a:ext>
            </a:extLst>
          </p:cNvPr>
          <p:cNvSpPr>
            <a:spLocks noGrp="1"/>
          </p:cNvSpPr>
          <p:nvPr>
            <p:ph type="ftr" sz="quarter" idx="12"/>
          </p:nvPr>
        </p:nvSpPr>
        <p:spPr/>
        <p:txBody>
          <a:bodyPr/>
          <a:lstStyle/>
          <a:p>
            <a:r>
              <a:rPr lang="en-ZA" dirty="0"/>
              <a:t>Add a footer</a:t>
            </a:r>
          </a:p>
        </p:txBody>
      </p:sp>
      <p:sp>
        <p:nvSpPr>
          <p:cNvPr id="4" name="Slide Number Placeholder 3">
            <a:extLst>
              <a:ext uri="{FF2B5EF4-FFF2-40B4-BE49-F238E27FC236}">
                <a16:creationId xmlns:a16="http://schemas.microsoft.com/office/drawing/2014/main" id="{8E801980-CBAE-4A50-886D-54D7BB2E1947}"/>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505855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1EDF756E-F310-4229-ACDD-055D299A95FB}"/>
              </a:ext>
            </a:extLst>
          </p:cNvPr>
          <p:cNvSpPr/>
          <p:nvPr userDrawn="1"/>
        </p:nvSpPr>
        <p:spPr>
          <a:xfrm>
            <a:off x="6297105" y="424206"/>
            <a:ext cx="5505254" cy="57314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a:lstStyle/>
          <a:p>
            <a:fld id="{19B51A1E-902D-48AF-9020-955120F399B6}" type="slidenum">
              <a:rPr lang="en-ZA" smtClean="0"/>
              <a:pPr/>
              <a:t>‹#›</a:t>
            </a:fld>
            <a:endParaRPr lang="en-ZA" dirty="0"/>
          </a:p>
        </p:txBody>
      </p:sp>
      <p:sp>
        <p:nvSpPr>
          <p:cNvPr id="9" name="Subtitle 2">
            <a:extLst>
              <a:ext uri="{FF2B5EF4-FFF2-40B4-BE49-F238E27FC236}">
                <a16:creationId xmlns:a16="http://schemas.microsoft.com/office/drawing/2014/main" id="{07666241-4AF6-458A-A571-6C6C291D72F1}"/>
              </a:ext>
            </a:extLst>
          </p:cNvPr>
          <p:cNvSpPr>
            <a:spLocks noGrp="1"/>
          </p:cNvSpPr>
          <p:nvPr>
            <p:ph type="subTitle" idx="1"/>
          </p:nvPr>
        </p:nvSpPr>
        <p:spPr>
          <a:xfrm>
            <a:off x="6532775" y="3639199"/>
            <a:ext cx="5053936"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6" name="Title 5">
            <a:extLst>
              <a:ext uri="{FF2B5EF4-FFF2-40B4-BE49-F238E27FC236}">
                <a16:creationId xmlns:a16="http://schemas.microsoft.com/office/drawing/2014/main" id="{6F4F2BBF-F210-4954-9C73-A0030AACDDFE}"/>
              </a:ext>
            </a:extLst>
          </p:cNvPr>
          <p:cNvSpPr>
            <a:spLocks noGrp="1"/>
          </p:cNvSpPr>
          <p:nvPr>
            <p:ph type="title" hasCustomPrompt="1"/>
          </p:nvPr>
        </p:nvSpPr>
        <p:spPr>
          <a:xfrm>
            <a:off x="6532775" y="993303"/>
            <a:ext cx="5053936" cy="2513468"/>
          </a:xfrm>
        </p:spPr>
        <p:txBody>
          <a:bodyPr/>
          <a:lstStyle>
            <a:lvl1pPr>
              <a:defRPr sz="5400" cap="none">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2277791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ZA"/>
              <a:t>Add a footer</a:t>
            </a:r>
            <a:endParaRPr lang="en-ZA" dirty="0"/>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10" name="Content Placeholder 2">
            <a:extLst>
              <a:ext uri="{FF2B5EF4-FFF2-40B4-BE49-F238E27FC236}">
                <a16:creationId xmlns:a16="http://schemas.microsoft.com/office/drawing/2014/main" id="{FD1EE834-4B70-4715-8346-1C0298347EE0}"/>
              </a:ext>
            </a:extLst>
          </p:cNvPr>
          <p:cNvSpPr>
            <a:spLocks noGrp="1"/>
          </p:cNvSpPr>
          <p:nvPr>
            <p:ph idx="1"/>
          </p:nvPr>
        </p:nvSpPr>
        <p:spPr>
          <a:xfrm>
            <a:off x="432000" y="1046375"/>
            <a:ext cx="9198000" cy="5130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800888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ZA"/>
              <a:t>Add a footer</a:t>
            </a:r>
            <a:endParaRPr lang="en-ZA" dirty="0"/>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7" name="Content Placeholder 2">
            <a:extLst>
              <a:ext uri="{FF2B5EF4-FFF2-40B4-BE49-F238E27FC236}">
                <a16:creationId xmlns:a16="http://schemas.microsoft.com/office/drawing/2014/main" id="{EAE43F4C-1A64-4197-A44B-E6EB874E243B}"/>
              </a:ext>
            </a:extLst>
          </p:cNvPr>
          <p:cNvSpPr>
            <a:spLocks noGrp="1"/>
          </p:cNvSpPr>
          <p:nvPr>
            <p:ph sz="half" idx="1"/>
          </p:nvPr>
        </p:nvSpPr>
        <p:spPr>
          <a:xfrm>
            <a:off x="432000" y="1046376"/>
            <a:ext cx="4435831" cy="5130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Content Placeholder 3">
            <a:extLst>
              <a:ext uri="{FF2B5EF4-FFF2-40B4-BE49-F238E27FC236}">
                <a16:creationId xmlns:a16="http://schemas.microsoft.com/office/drawing/2014/main" id="{D7B3F5B8-DC28-4878-AC9F-D434D7542D8F}"/>
              </a:ext>
            </a:extLst>
          </p:cNvPr>
          <p:cNvSpPr>
            <a:spLocks noGrp="1"/>
          </p:cNvSpPr>
          <p:nvPr>
            <p:ph sz="half" idx="2"/>
          </p:nvPr>
        </p:nvSpPr>
        <p:spPr>
          <a:xfrm>
            <a:off x="5194169" y="1046376"/>
            <a:ext cx="4435831" cy="5130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74397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ZA"/>
              <a:t>Add a footer</a:t>
            </a:r>
            <a:endParaRPr lang="en-ZA" dirty="0"/>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7" name="Text Placeholder 2">
            <a:extLst>
              <a:ext uri="{FF2B5EF4-FFF2-40B4-BE49-F238E27FC236}">
                <a16:creationId xmlns:a16="http://schemas.microsoft.com/office/drawing/2014/main" id="{CB97B01E-88B2-448F-BD96-A1AAFA39AC1E}"/>
              </a:ext>
            </a:extLst>
          </p:cNvPr>
          <p:cNvSpPr>
            <a:spLocks noGrp="1"/>
          </p:cNvSpPr>
          <p:nvPr>
            <p:ph type="body" idx="1"/>
          </p:nvPr>
        </p:nvSpPr>
        <p:spPr>
          <a:xfrm>
            <a:off x="432000" y="1068420"/>
            <a:ext cx="4434840" cy="823912"/>
          </a:xfrm>
          <a:solidFill>
            <a:schemeClr val="tx1"/>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4">
            <a:extLst>
              <a:ext uri="{FF2B5EF4-FFF2-40B4-BE49-F238E27FC236}">
                <a16:creationId xmlns:a16="http://schemas.microsoft.com/office/drawing/2014/main" id="{40BADDE2-4EE6-41B4-804C-EBF680128B40}"/>
              </a:ext>
            </a:extLst>
          </p:cNvPr>
          <p:cNvSpPr>
            <a:spLocks noGrp="1"/>
          </p:cNvSpPr>
          <p:nvPr>
            <p:ph type="body" sz="quarter" idx="3"/>
          </p:nvPr>
        </p:nvSpPr>
        <p:spPr>
          <a:xfrm>
            <a:off x="5195160" y="1068420"/>
            <a:ext cx="4434840" cy="823912"/>
          </a:xfrm>
          <a:solidFill>
            <a:schemeClr val="tx1"/>
          </a:solidFill>
        </p:spPr>
        <p:txBody>
          <a:bodyPr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9" name="Content Placeholder 3">
            <a:extLst>
              <a:ext uri="{FF2B5EF4-FFF2-40B4-BE49-F238E27FC236}">
                <a16:creationId xmlns:a16="http://schemas.microsoft.com/office/drawing/2014/main" id="{BB0A14E0-899D-4594-BC9E-AE89BF0D3AB7}"/>
              </a:ext>
            </a:extLst>
          </p:cNvPr>
          <p:cNvSpPr>
            <a:spLocks noGrp="1"/>
          </p:cNvSpPr>
          <p:nvPr>
            <p:ph sz="half" idx="2"/>
          </p:nvPr>
        </p:nvSpPr>
        <p:spPr>
          <a:xfrm>
            <a:off x="432001" y="2096752"/>
            <a:ext cx="4434840" cy="40929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5">
            <a:extLst>
              <a:ext uri="{FF2B5EF4-FFF2-40B4-BE49-F238E27FC236}">
                <a16:creationId xmlns:a16="http://schemas.microsoft.com/office/drawing/2014/main" id="{2C699014-D902-4E9A-80CD-8D2BCFE67097}"/>
              </a:ext>
            </a:extLst>
          </p:cNvPr>
          <p:cNvSpPr>
            <a:spLocks noGrp="1"/>
          </p:cNvSpPr>
          <p:nvPr>
            <p:ph sz="quarter" idx="4"/>
          </p:nvPr>
        </p:nvSpPr>
        <p:spPr>
          <a:xfrm>
            <a:off x="5195160" y="2096752"/>
            <a:ext cx="4434840" cy="40929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8634682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a:lstStyle/>
          <a:p>
            <a:r>
              <a:rPr lang="en-ZA"/>
              <a:t>Add a footer</a:t>
            </a:r>
            <a:endParaRPr lang="en-ZA" dirty="0"/>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anchor="b"/>
          <a:lstStyle>
            <a:lvl1pPr>
              <a:defRPr sz="2800"/>
            </a:lvl1pPr>
          </a:lstStyle>
          <a:p>
            <a:r>
              <a:rPr lang="en-US"/>
              <a:t>Click to edit Master title style</a:t>
            </a:r>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p:nvPr>
        </p:nvSpPr>
        <p:spPr>
          <a:xfrm>
            <a:off x="432001" y="2057400"/>
            <a:ext cx="3159612" cy="4126584"/>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0" name="Content Placeholder 2">
            <a:extLst>
              <a:ext uri="{FF2B5EF4-FFF2-40B4-BE49-F238E27FC236}">
                <a16:creationId xmlns:a16="http://schemas.microsoft.com/office/drawing/2014/main" id="{79F53EF1-D412-467C-B7CE-30536F140AE1}"/>
              </a:ext>
            </a:extLst>
          </p:cNvPr>
          <p:cNvSpPr>
            <a:spLocks noGrp="1"/>
          </p:cNvSpPr>
          <p:nvPr>
            <p:ph idx="1"/>
          </p:nvPr>
        </p:nvSpPr>
        <p:spPr>
          <a:xfrm>
            <a:off x="3770722" y="457201"/>
            <a:ext cx="6023727" cy="5726784"/>
          </a:xfrm>
        </p:spPr>
        <p:txBody>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720005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a:lstStyle/>
          <a:p>
            <a:r>
              <a:rPr lang="en-ZA"/>
              <a:t>Add a footer</a:t>
            </a:r>
            <a:endParaRPr lang="en-ZA" dirty="0"/>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ZA" smtClean="0"/>
              <a:pPr/>
              <a:t>‹#›</a:t>
            </a:fld>
            <a:endParaRPr lang="en-ZA" dirty="0"/>
          </a:p>
        </p:txBody>
      </p:sp>
      <p:sp>
        <p:nvSpPr>
          <p:cNvPr id="8" name="Title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anchor="b"/>
          <a:lstStyle>
            <a:lvl1pPr>
              <a:defRPr sz="2800"/>
            </a:lvl1pPr>
          </a:lstStyle>
          <a:p>
            <a:r>
              <a:rPr lang="en-US"/>
              <a:t>Click to edit Master title style</a:t>
            </a:r>
          </a:p>
        </p:txBody>
      </p:sp>
      <p:sp>
        <p:nvSpPr>
          <p:cNvPr id="9" name="Text Placeholder 3">
            <a:extLst>
              <a:ext uri="{FF2B5EF4-FFF2-40B4-BE49-F238E27FC236}">
                <a16:creationId xmlns:a16="http://schemas.microsoft.com/office/drawing/2014/main" id="{0B6B7795-36CC-459B-AE8B-7FB2F40AF37C}"/>
              </a:ext>
            </a:extLst>
          </p:cNvPr>
          <p:cNvSpPr>
            <a:spLocks noGrp="1"/>
          </p:cNvSpPr>
          <p:nvPr>
            <p:ph type="body" sz="half" idx="2"/>
          </p:nvPr>
        </p:nvSpPr>
        <p:spPr>
          <a:xfrm>
            <a:off x="432001" y="2057400"/>
            <a:ext cx="3159612" cy="4126584"/>
          </a:xfrm>
        </p:spPr>
        <p:txBody>
          <a:bodyPr/>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2" name="Picture Placeholder 2">
            <a:extLst>
              <a:ext uri="{FF2B5EF4-FFF2-40B4-BE49-F238E27FC236}">
                <a16:creationId xmlns:a16="http://schemas.microsoft.com/office/drawing/2014/main" id="{10319378-269C-406E-9B84-FCF22DA02EFF}"/>
              </a:ext>
            </a:extLst>
          </p:cNvPr>
          <p:cNvSpPr>
            <a:spLocks noGrp="1"/>
          </p:cNvSpPr>
          <p:nvPr>
            <p:ph type="pic" idx="1"/>
          </p:nvPr>
        </p:nvSpPr>
        <p:spPr>
          <a:xfrm>
            <a:off x="3788021" y="457201"/>
            <a:ext cx="5949868" cy="57267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Tree>
    <p:extLst>
      <p:ext uri="{BB962C8B-B14F-4D97-AF65-F5344CB8AC3E}">
        <p14:creationId xmlns:p14="http://schemas.microsoft.com/office/powerpoint/2010/main" val="3021472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ZA"/>
              <a:t>Add a footer</a:t>
            </a:r>
            <a:endParaRPr lang="en-ZA" dirty="0"/>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53779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bwMode="auto">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54ED587-2D2F-4D3F-B55B-C64465AB4EC5}"/>
              </a:ext>
            </a:extLst>
          </p:cNvPr>
          <p:cNvSpPr/>
          <p:nvPr userDrawn="1"/>
        </p:nvSpPr>
        <p:spPr>
          <a:xfrm>
            <a:off x="69274" y="66963"/>
            <a:ext cx="9911201" cy="6727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bg1"/>
                </a:solidFill>
                <a:latin typeface="+mj-lt"/>
              </a:defRPr>
            </a:lvl1pPr>
          </a:lstStyle>
          <a:p>
            <a:r>
              <a:rPr lang="en-US" dirty="0"/>
              <a:t>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22181155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D0504D-4610-4E9E-A2DB-8B701F044BBC}"/>
              </a:ext>
            </a:extLst>
          </p:cNvPr>
          <p:cNvSpPr>
            <a:spLocks noGrp="1"/>
          </p:cNvSpPr>
          <p:nvPr>
            <p:ph type="ftr" sz="quarter" idx="12"/>
          </p:nvPr>
        </p:nvSpPr>
        <p:spPr/>
        <p:txBody>
          <a:bodyPr/>
          <a:lstStyle/>
          <a:p>
            <a:r>
              <a:rPr lang="en-ZA" dirty="0"/>
              <a:t>Add a footer</a:t>
            </a:r>
          </a:p>
        </p:txBody>
      </p:sp>
      <p:sp>
        <p:nvSpPr>
          <p:cNvPr id="3" name="Slide Number Placeholder 2">
            <a:extLst>
              <a:ext uri="{FF2B5EF4-FFF2-40B4-BE49-F238E27FC236}">
                <a16:creationId xmlns:a16="http://schemas.microsoft.com/office/drawing/2014/main" id="{2310D190-B83D-438A-91BC-470C41B22A29}"/>
              </a:ext>
            </a:extLst>
          </p:cNvPr>
          <p:cNvSpPr>
            <a:spLocks noGrp="1"/>
          </p:cNvSpPr>
          <p:nvPr>
            <p:ph type="sldNum" sz="quarter" idx="1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13976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with Large Image">
    <p:bg>
      <p:bgPr>
        <a:solidFill>
          <a:schemeClr val="bg1"/>
        </a:solidFill>
        <a:effectLst/>
      </p:bgPr>
    </p:bg>
    <p:spTree>
      <p:nvGrpSpPr>
        <p:cNvPr id="1" name=""/>
        <p:cNvGrpSpPr/>
        <p:nvPr/>
      </p:nvGrpSpPr>
      <p:grpSpPr>
        <a:xfrm>
          <a:off x="0" y="0"/>
          <a:ext cx="0" cy="0"/>
          <a:chOff x="0" y="0"/>
          <a:chExt cx="0" cy="0"/>
        </a:xfrm>
      </p:grpSpPr>
      <p:sp>
        <p:nvSpPr>
          <p:cNvPr id="9" name="Picture Placeholder 1">
            <a:extLst>
              <a:ext uri="{FF2B5EF4-FFF2-40B4-BE49-F238E27FC236}">
                <a16:creationId xmlns:a16="http://schemas.microsoft.com/office/drawing/2014/main" id="{069FFAE5-B16E-4571-88F7-52FA5354B1A1}"/>
              </a:ext>
            </a:extLst>
          </p:cNvPr>
          <p:cNvSpPr>
            <a:spLocks noGrp="1"/>
          </p:cNvSpPr>
          <p:nvPr>
            <p:ph type="pic" sz="quarter" idx="13" hasCustomPrompt="1"/>
          </p:nvPr>
        </p:nvSpPr>
        <p:spPr>
          <a:xfrm>
            <a:off x="69273" y="63691"/>
            <a:ext cx="9911201" cy="6727346"/>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anchor="b"/>
          <a:lstStyle>
            <a:lvl1pPr algn="r">
              <a:lnSpc>
                <a:spcPts val="5000"/>
              </a:lnSpc>
              <a:defRPr sz="6000" b="1" cap="all" spc="-300" baseline="0">
                <a:solidFill>
                  <a:schemeClr val="bg1"/>
                </a:solidFill>
                <a:latin typeface="+mj-lt"/>
              </a:defRPr>
            </a:lvl1pPr>
          </a:lstStyle>
          <a:p>
            <a:r>
              <a:rPr lang="en-US" dirty="0"/>
              <a:t>PRESENTATION TITLE</a:t>
            </a:r>
            <a:endParaRPr lang="en-ZA" dirty="0"/>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7326418" y="4650539"/>
            <a:ext cx="2456210" cy="1192038"/>
          </a:xfrm>
          <a:solidFill>
            <a:schemeClr val="bg1"/>
          </a:solidFill>
        </p:spPr>
        <p:txBody>
          <a:bodyPr lIns="252000" tIns="0" anchor="ctr"/>
          <a:lstStyle>
            <a:lvl1pPr marL="0" indent="0" algn="l">
              <a:lnSpc>
                <a:spcPct val="100000"/>
              </a:lnSpc>
              <a:buNone/>
              <a:defRPr sz="1800" i="1">
                <a:solidFill>
                  <a:schemeClr val="tx1"/>
                </a:solidFill>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dirty="0"/>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5" name="Slide Number Placeholder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094738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Photo 1">
    <p:spTree>
      <p:nvGrpSpPr>
        <p:cNvPr id="1" name=""/>
        <p:cNvGrpSpPr/>
        <p:nvPr/>
      </p:nvGrpSpPr>
      <p:grpSpPr>
        <a:xfrm>
          <a:off x="0" y="0"/>
          <a:ext cx="0" cy="0"/>
          <a:chOff x="0" y="0"/>
          <a:chExt cx="0" cy="0"/>
        </a:xfrm>
      </p:grpSpPr>
      <p:sp>
        <p:nvSpPr>
          <p:cNvPr id="8" name="Picture Placeholder 1">
            <a:extLst>
              <a:ext uri="{FF2B5EF4-FFF2-40B4-BE49-F238E27FC236}">
                <a16:creationId xmlns:a16="http://schemas.microsoft.com/office/drawing/2014/main" id="{1599E2D7-24B3-4D66-9AFB-83C1AEC4DBBB}"/>
              </a:ext>
            </a:extLst>
          </p:cNvPr>
          <p:cNvSpPr>
            <a:spLocks noGrp="1"/>
          </p:cNvSpPr>
          <p:nvPr>
            <p:ph type="pic" sz="quarter" idx="33" hasCustomPrompt="1"/>
          </p:nvPr>
        </p:nvSpPr>
        <p:spPr>
          <a:xfrm>
            <a:off x="9980476" y="0"/>
            <a:ext cx="2211524" cy="6192000"/>
          </a:xfrm>
          <a:solidFill>
            <a:schemeClr val="bg1">
              <a:lumMod val="95000"/>
            </a:schemeClr>
          </a:solidFill>
        </p:spPr>
        <p:txBody>
          <a:bodyPr anchor="ctr"/>
          <a:lstStyle>
            <a:lvl1pPr marL="0" indent="0" algn="ctr">
              <a:buNone/>
              <a:defRPr sz="1200" i="1">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2" name="Title 1">
            <a:extLst>
              <a:ext uri="{FF2B5EF4-FFF2-40B4-BE49-F238E27FC236}">
                <a16:creationId xmlns:a16="http://schemas.microsoft.com/office/drawing/2014/main" id="{40EE479C-D1F6-4BAC-80D2-90EF74E3261A}"/>
              </a:ext>
            </a:extLst>
          </p:cNvPr>
          <p:cNvSpPr>
            <a:spLocks noGrp="1"/>
          </p:cNvSpPr>
          <p:nvPr>
            <p:ph type="title" hasCustomPrompt="1"/>
          </p:nvPr>
        </p:nvSpPr>
        <p:spPr>
          <a:xfrm>
            <a:off x="4445086" y="1807950"/>
            <a:ext cx="5184913" cy="432000"/>
          </a:xfrm>
        </p:spPr>
        <p:txBody>
          <a:bodyPr/>
          <a:lstStyle>
            <a:lvl1pPr algn="r">
              <a:defRPr>
                <a:solidFill>
                  <a:schemeClr val="tx1"/>
                </a:solidFill>
              </a:defRPr>
            </a:lvl1pPr>
          </a:lstStyle>
          <a:p>
            <a:r>
              <a:rPr lang="en-US" dirty="0"/>
              <a:t>Click to edit page title</a:t>
            </a:r>
            <a:endParaRPr lang="en-ZA" dirty="0"/>
          </a:p>
        </p:txBody>
      </p:sp>
      <p:sp>
        <p:nvSpPr>
          <p:cNvPr id="10" name="Subtitle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444886" y="2383950"/>
            <a:ext cx="5184913" cy="360000"/>
          </a:xfrm>
        </p:spPr>
        <p:txBody>
          <a:bodyPr/>
          <a:lstStyle>
            <a:lvl1pPr marL="0" indent="0" algn="r">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4445000" y="2908300"/>
            <a:ext cx="5184800" cy="3283700"/>
          </a:xfrm>
          <a:solidFill>
            <a:schemeClr val="bg1"/>
          </a:solidFill>
        </p:spPr>
        <p:txBody>
          <a:bodyPr lIns="180000" tIns="252000" rIns="252000"/>
          <a:lstStyle>
            <a:lvl1pPr algn="l">
              <a:defRPr>
                <a:solidFill>
                  <a:schemeClr val="tx1">
                    <a:lumMod val="75000"/>
                    <a:lumOff val="25000"/>
                  </a:schemeClr>
                </a:solidFill>
              </a:defRPr>
            </a:lvl1pPr>
            <a:lvl2pPr algn="l">
              <a:defRPr>
                <a:solidFill>
                  <a:schemeClr val="tx1">
                    <a:lumMod val="75000"/>
                    <a:lumOff val="25000"/>
                  </a:schemeClr>
                </a:solidFill>
              </a:defRPr>
            </a:lvl2pPr>
            <a:lvl3pPr algn="l">
              <a:defRPr>
                <a:solidFill>
                  <a:schemeClr val="tx1">
                    <a:lumMod val="75000"/>
                    <a:lumOff val="25000"/>
                  </a:schemeClr>
                </a:solidFill>
              </a:defRPr>
            </a:lvl3pPr>
            <a:lvl4pPr algn="l">
              <a:defRPr>
                <a:solidFill>
                  <a:schemeClr val="tx1">
                    <a:lumMod val="75000"/>
                    <a:lumOff val="25000"/>
                  </a:schemeClr>
                </a:solidFill>
              </a:defRPr>
            </a:lvl4pPr>
            <a:lvl5pPr algn="l">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Photo 2">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22238F2-C6EC-476F-8371-119AECBA5622}"/>
              </a:ext>
            </a:extLst>
          </p:cNvPr>
          <p:cNvSpPr>
            <a:spLocks noGrp="1"/>
          </p:cNvSpPr>
          <p:nvPr>
            <p:ph sz="half" idx="1"/>
          </p:nvPr>
        </p:nvSpPr>
        <p:spPr>
          <a:xfrm>
            <a:off x="3823393" y="1343906"/>
            <a:ext cx="3736800" cy="3933645"/>
          </a:xfrm>
          <a:solidFill>
            <a:schemeClr val="bg1"/>
          </a:solidFill>
        </p:spPr>
        <p:txBody>
          <a:bodyPr lIns="180000" tIns="180000" rIns="18000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a:lstStyle/>
          <a:p>
            <a:fld id="{19B51A1E-902D-48AF-9020-955120F399B6}" type="slidenum">
              <a:rPr lang="en-ZA" smtClean="0"/>
              <a:pPr/>
              <a:t>‹#›</a:t>
            </a:fld>
            <a:endParaRPr lang="en-ZA" dirty="0"/>
          </a:p>
        </p:txBody>
      </p:sp>
      <p:sp>
        <p:nvSpPr>
          <p:cNvPr id="9" name="Picture Placeholder 6">
            <a:extLst>
              <a:ext uri="{FF2B5EF4-FFF2-40B4-BE49-F238E27FC236}">
                <a16:creationId xmlns:a16="http://schemas.microsoft.com/office/drawing/2014/main" id="{492C2A1D-F7BD-46B6-BC01-15D365ACD50B}"/>
              </a:ext>
            </a:extLst>
          </p:cNvPr>
          <p:cNvSpPr>
            <a:spLocks noGrp="1"/>
          </p:cNvSpPr>
          <p:nvPr>
            <p:ph type="pic" sz="quarter" idx="14" hasCustomPrompt="1"/>
          </p:nvPr>
        </p:nvSpPr>
        <p:spPr>
          <a:xfrm>
            <a:off x="7560193" y="1344803"/>
            <a:ext cx="3737526" cy="3933645"/>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6" name="Title 5">
            <a:extLst>
              <a:ext uri="{FF2B5EF4-FFF2-40B4-BE49-F238E27FC236}">
                <a16:creationId xmlns:a16="http://schemas.microsoft.com/office/drawing/2014/main" id="{7F4F1543-153D-4F77-A4A9-C9BBA1C2052E}"/>
              </a:ext>
            </a:extLst>
          </p:cNvPr>
          <p:cNvSpPr>
            <a:spLocks noGrp="1"/>
          </p:cNvSpPr>
          <p:nvPr>
            <p:ph type="title"/>
          </p:nvPr>
        </p:nvSpPr>
        <p:spPr>
          <a:xfrm>
            <a:off x="432000" y="432000"/>
            <a:ext cx="9131100" cy="432000"/>
          </a:xfrm>
        </p:spPr>
        <p:txBody>
          <a:bodyPr/>
          <a:lstStyle/>
          <a:p>
            <a:r>
              <a:rPr lang="en-US"/>
              <a:t>Click to edit Master title style</a:t>
            </a:r>
            <a:endParaRPr lang="en-ZA" dirty="0"/>
          </a:p>
        </p:txBody>
      </p:sp>
      <p:sp>
        <p:nvSpPr>
          <p:cNvPr id="11" name="Subtitle 2">
            <a:extLst>
              <a:ext uri="{FF2B5EF4-FFF2-40B4-BE49-F238E27FC236}">
                <a16:creationId xmlns:a16="http://schemas.microsoft.com/office/drawing/2014/main" id="{9FAA210E-391A-499A-89D5-F222045FD1A4}"/>
              </a:ext>
            </a:extLst>
          </p:cNvPr>
          <p:cNvSpPr>
            <a:spLocks noGrp="1"/>
          </p:cNvSpPr>
          <p:nvPr>
            <p:ph type="body" sz="quarter" idx="32" hasCustomPrompt="1"/>
          </p:nvPr>
        </p:nvSpPr>
        <p:spPr>
          <a:xfrm>
            <a:off x="431800" y="1008000"/>
            <a:ext cx="68959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2347197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a:lstStyle>
            <a:lvl1pPr>
              <a:defRPr>
                <a:solidFill>
                  <a:schemeClr val="tx1"/>
                </a:solidFill>
              </a:defRPr>
            </a:lvl1pPr>
          </a:lstStyle>
          <a:p>
            <a:r>
              <a:rPr lang="en-ZA" dirty="0"/>
              <a:t>Click to edit page title</a:t>
            </a:r>
          </a:p>
        </p:txBody>
      </p:sp>
      <p:sp>
        <p:nvSpPr>
          <p:cNvPr id="9" name="Subtitle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9198000"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mparison Left Placeholder 1">
            <a:extLst>
              <a:ext uri="{FF2B5EF4-FFF2-40B4-BE49-F238E27FC236}">
                <a16:creationId xmlns:a16="http://schemas.microsoft.com/office/drawing/2014/main" id="{9322B50D-6A7D-41C6-BA57-613BC231DF36}"/>
              </a:ext>
            </a:extLst>
          </p:cNvPr>
          <p:cNvSpPr>
            <a:spLocks noGrp="1"/>
          </p:cNvSpPr>
          <p:nvPr>
            <p:ph type="body" idx="1"/>
          </p:nvPr>
        </p:nvSpPr>
        <p:spPr>
          <a:xfrm>
            <a:off x="432000" y="1432296"/>
            <a:ext cx="4500000" cy="527076"/>
          </a:xfrm>
          <a:solidFill>
            <a:schemeClr val="tx1"/>
          </a:solidFill>
        </p:spPr>
        <p:txBody>
          <a:bodyPr lIns="180000" tIns="36000" anchor="ctr"/>
          <a:lstStyle>
            <a:lvl1pPr marL="0" indent="0">
              <a:buNone/>
              <a:defRPr sz="2400" b="1" spc="-150">
                <a:solidFill>
                  <a:schemeClr val="bg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2">
            <a:extLst>
              <a:ext uri="{FF2B5EF4-FFF2-40B4-BE49-F238E27FC236}">
                <a16:creationId xmlns:a16="http://schemas.microsoft.com/office/drawing/2014/main" id="{9FD584DA-F775-47B8-A1D7-6556AD5FCBD2}"/>
              </a:ext>
            </a:extLst>
          </p:cNvPr>
          <p:cNvSpPr>
            <a:spLocks noGrp="1"/>
          </p:cNvSpPr>
          <p:nvPr>
            <p:ph sz="half" idx="2"/>
          </p:nvPr>
        </p:nvSpPr>
        <p:spPr>
          <a:xfrm>
            <a:off x="432000" y="2023668"/>
            <a:ext cx="4500000" cy="4168332"/>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12" name="Comparison Left Placeholder 2">
            <a:extLst>
              <a:ext uri="{FF2B5EF4-FFF2-40B4-BE49-F238E27FC236}">
                <a16:creationId xmlns:a16="http://schemas.microsoft.com/office/drawing/2014/main" id="{78A963F8-6F6E-440E-B3B3-DDE13C083A36}"/>
              </a:ext>
            </a:extLst>
          </p:cNvPr>
          <p:cNvSpPr>
            <a:spLocks noGrp="1"/>
          </p:cNvSpPr>
          <p:nvPr>
            <p:ph type="body" sz="quarter" idx="13"/>
          </p:nvPr>
        </p:nvSpPr>
        <p:spPr>
          <a:xfrm>
            <a:off x="5129800" y="1433105"/>
            <a:ext cx="4500000" cy="525283"/>
          </a:xfrm>
          <a:solidFill>
            <a:schemeClr val="tx1"/>
          </a:solidFill>
        </p:spPr>
        <p:txBody>
          <a:bodyPr lIns="180000" tIns="36000" anchor="ctr"/>
          <a:lstStyle>
            <a:lvl1pPr marL="0" indent="0">
              <a:buNone/>
              <a:defRPr sz="2400" b="1" spc="-150">
                <a:solidFill>
                  <a:schemeClr val="bg1"/>
                </a:solidFill>
                <a:latin typeface="+mj-lt"/>
              </a:defRPr>
            </a:lvl1pPr>
          </a:lstStyle>
          <a:p>
            <a:pPr lvl="0"/>
            <a:r>
              <a:rPr lang="en-US"/>
              <a:t>Edit Master text styles</a:t>
            </a:r>
          </a:p>
        </p:txBody>
      </p:sp>
      <p:sp>
        <p:nvSpPr>
          <p:cNvPr id="8" name="Text Placeholder 4">
            <a:extLst>
              <a:ext uri="{FF2B5EF4-FFF2-40B4-BE49-F238E27FC236}">
                <a16:creationId xmlns:a16="http://schemas.microsoft.com/office/drawing/2014/main" id="{DF0A5256-B267-47DA-858A-0F3867CB6139}"/>
              </a:ext>
            </a:extLst>
          </p:cNvPr>
          <p:cNvSpPr>
            <a:spLocks noGrp="1"/>
          </p:cNvSpPr>
          <p:nvPr>
            <p:ph type="body" sz="quarter" idx="12"/>
          </p:nvPr>
        </p:nvSpPr>
        <p:spPr>
          <a:xfrm>
            <a:off x="5129800" y="2020359"/>
            <a:ext cx="4500000" cy="417089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5" name="Footer Placeholder 4">
            <a:extLst>
              <a:ext uri="{FF2B5EF4-FFF2-40B4-BE49-F238E27FC236}">
                <a16:creationId xmlns:a16="http://schemas.microsoft.com/office/drawing/2014/main" id="{646B8F99-FAB0-4B33-87ED-9FF46D11A907}"/>
              </a:ext>
            </a:extLst>
          </p:cNvPr>
          <p:cNvSpPr>
            <a:spLocks noGrp="1"/>
          </p:cNvSpPr>
          <p:nvPr>
            <p:ph type="ftr" sz="quarter" idx="14"/>
          </p:nvPr>
        </p:nvSpPr>
        <p:spPr/>
        <p:txBody>
          <a:bodyPr/>
          <a:lstStyle/>
          <a:p>
            <a:r>
              <a:rPr lang="en-ZA" dirty="0"/>
              <a:t>Add a footer</a:t>
            </a:r>
          </a:p>
        </p:txBody>
      </p:sp>
      <p:sp>
        <p:nvSpPr>
          <p:cNvPr id="6" name="Slide Number Placeholder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299200" y="432000"/>
            <a:ext cx="5472113" cy="5759250"/>
          </a:xfrm>
          <a:solidFill>
            <a:schemeClr val="tx1">
              <a:lumMod val="75000"/>
              <a:lumOff val="25000"/>
            </a:schemeClr>
          </a:solidFill>
        </p:spPr>
        <p:txBody>
          <a:bodyPr anchor="ctr"/>
          <a:lstStyle>
            <a:lvl1pPr marL="0" indent="0" algn="ctr">
              <a:buNone/>
              <a:defRPr sz="1200" i="1">
                <a:solidFill>
                  <a:schemeClr val="bg1"/>
                </a:solidFill>
                <a:latin typeface="Times New Roman" panose="02020603050405020304" pitchFamily="18" charset="0"/>
                <a:cs typeface="Times New Roman" panose="02020603050405020304" pitchFamily="18" charset="0"/>
              </a:defRPr>
            </a:lvl1pPr>
          </a:lstStyle>
          <a:p>
            <a:r>
              <a:rPr lang="en-ZA" dirty="0"/>
              <a:t>Insert or Drag &amp; Drop your photo</a:t>
            </a:r>
          </a:p>
        </p:txBody>
      </p:sp>
      <p:sp>
        <p:nvSpPr>
          <p:cNvPr id="3" name="Content Placeholder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75314" y="5096632"/>
            <a:ext cx="2028686" cy="1094618"/>
          </a:xfrm>
        </p:spPr>
        <p:txBody>
          <a:bodyPr anchor="b"/>
          <a:lstStyle>
            <a:lvl1pPr marL="0" indent="0" algn="r">
              <a:buNone/>
              <a:defRPr i="1">
                <a:solidFill>
                  <a:schemeClr val="tx1"/>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dirty="0"/>
              <a:t>Enter your caption</a:t>
            </a:r>
            <a:endParaRPr lang="en-ZA" dirty="0"/>
          </a:p>
        </p:txBody>
      </p:sp>
      <p:sp>
        <p:nvSpPr>
          <p:cNvPr id="4" name="Footer Placeholder 3">
            <a:extLst>
              <a:ext uri="{FF2B5EF4-FFF2-40B4-BE49-F238E27FC236}">
                <a16:creationId xmlns:a16="http://schemas.microsoft.com/office/drawing/2014/main" id="{57847F90-9DB6-4832-9EB7-393AADAE8B70}"/>
              </a:ext>
            </a:extLst>
          </p:cNvPr>
          <p:cNvSpPr>
            <a:spLocks noGrp="1"/>
          </p:cNvSpPr>
          <p:nvPr>
            <p:ph type="ftr" sz="quarter" idx="13"/>
          </p:nvPr>
        </p:nvSpPr>
        <p:spPr/>
        <p:txBody>
          <a:bodyPr/>
          <a:lstStyle/>
          <a:p>
            <a:r>
              <a:rPr lang="en-ZA" dirty="0"/>
              <a:t>Add a footer</a:t>
            </a:r>
          </a:p>
        </p:txBody>
      </p:sp>
      <p:sp>
        <p:nvSpPr>
          <p:cNvPr id="2" name="Slide Number Placeholder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a:lstStyle/>
          <a:p>
            <a:fld id="{19B51A1E-902D-48AF-9020-955120F399B6}" type="slidenum">
              <a:rPr lang="en-ZA" smtClean="0"/>
              <a:pPr/>
              <a:t>‹#›</a:t>
            </a:fld>
            <a:endParaRPr lang="en-ZA" dirty="0"/>
          </a:p>
        </p:txBody>
      </p:sp>
      <p:sp>
        <p:nvSpPr>
          <p:cNvPr id="5" name="Title 4">
            <a:extLst>
              <a:ext uri="{FF2B5EF4-FFF2-40B4-BE49-F238E27FC236}">
                <a16:creationId xmlns:a16="http://schemas.microsoft.com/office/drawing/2014/main" id="{16EFF903-F1F3-440A-B12C-9FD51606B03D}"/>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hank You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174360" y="2112793"/>
            <a:ext cx="6798250" cy="1674470"/>
          </a:xfrm>
        </p:spPr>
        <p:txBody>
          <a:bodyPr anchor="ctr"/>
          <a:lstStyle>
            <a:lvl1pPr algn="ctr">
              <a:lnSpc>
                <a:spcPct val="100000"/>
              </a:lnSpc>
              <a:defRPr sz="6000" b="1" cap="all" spc="-300" baseline="0">
                <a:solidFill>
                  <a:schemeClr val="tx1"/>
                </a:solidFill>
                <a:latin typeface="+mj-lt"/>
              </a:defRPr>
            </a:lvl1pPr>
          </a:lstStyle>
          <a:p>
            <a:r>
              <a:rPr lang="en-US" dirty="0"/>
              <a:t>Thank you</a:t>
            </a:r>
            <a:endParaRPr lang="en-ZA" dirty="0"/>
          </a:p>
        </p:txBody>
      </p:sp>
      <p:sp>
        <p:nvSpPr>
          <p:cNvPr id="7" name="Rectangle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8" name="Rectangle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Rectangle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0" name="Text Placeholder 5">
            <a:extLst>
              <a:ext uri="{FF2B5EF4-FFF2-40B4-BE49-F238E27FC236}">
                <a16:creationId xmlns:a16="http://schemas.microsoft.com/office/drawing/2014/main" id="{CA3EFDD3-A9D2-4EB6-BB2A-F6999D9F7EA6}"/>
              </a:ext>
            </a:extLst>
          </p:cNvPr>
          <p:cNvSpPr>
            <a:spLocks noGrp="1"/>
          </p:cNvSpPr>
          <p:nvPr>
            <p:ph type="body" sz="quarter" idx="15" hasCustomPrompt="1"/>
          </p:nvPr>
        </p:nvSpPr>
        <p:spPr>
          <a:xfrm>
            <a:off x="2174361" y="4035727"/>
            <a:ext cx="3329850" cy="382887"/>
          </a:xfrm>
        </p:spPr>
        <p:txBody>
          <a:bodyPr/>
          <a:lstStyle>
            <a:lvl1pPr marL="0" indent="0" algn="r">
              <a:buNone/>
              <a:defRPr sz="2400"/>
            </a:lvl1pPr>
            <a:lvl2pPr marL="266700" indent="0">
              <a:buNone/>
              <a:defRPr/>
            </a:lvl2pPr>
            <a:lvl3pPr marL="542925" indent="0">
              <a:buNone/>
              <a:defRPr/>
            </a:lvl3pPr>
            <a:lvl4pPr marL="809625" indent="0">
              <a:buNone/>
              <a:defRPr/>
            </a:lvl4pPr>
            <a:lvl5pPr marL="1076325" indent="0">
              <a:buNone/>
              <a:defRPr/>
            </a:lvl5pPr>
          </a:lstStyle>
          <a:p>
            <a:pPr lvl="0"/>
            <a:r>
              <a:rPr lang="en-US" dirty="0"/>
              <a:t>Full Name</a:t>
            </a:r>
            <a:endParaRPr lang="en-ZA" dirty="0"/>
          </a:p>
        </p:txBody>
      </p:sp>
      <p:sp>
        <p:nvSpPr>
          <p:cNvPr id="12" name="Text Placeholder 6">
            <a:extLst>
              <a:ext uri="{FF2B5EF4-FFF2-40B4-BE49-F238E27FC236}">
                <a16:creationId xmlns:a16="http://schemas.microsoft.com/office/drawing/2014/main" id="{261ED1F7-B623-43D9-9BDA-8808C5CFAFFB}"/>
              </a:ext>
            </a:extLst>
          </p:cNvPr>
          <p:cNvSpPr>
            <a:spLocks noGrp="1"/>
          </p:cNvSpPr>
          <p:nvPr>
            <p:ph type="body" sz="quarter" idx="16" hasCustomPrompt="1"/>
          </p:nvPr>
        </p:nvSpPr>
        <p:spPr>
          <a:xfrm>
            <a:off x="6062268" y="4150118"/>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dirty="0"/>
              <a:t>Phone Number</a:t>
            </a:r>
            <a:endParaRPr lang="en-ZA" dirty="0"/>
          </a:p>
        </p:txBody>
      </p:sp>
      <p:sp>
        <p:nvSpPr>
          <p:cNvPr id="13" name="Text Placeholder 7">
            <a:extLst>
              <a:ext uri="{FF2B5EF4-FFF2-40B4-BE49-F238E27FC236}">
                <a16:creationId xmlns:a16="http://schemas.microsoft.com/office/drawing/2014/main" id="{E27366FC-4115-4122-9CE2-5FA9D424AD51}"/>
              </a:ext>
            </a:extLst>
          </p:cNvPr>
          <p:cNvSpPr>
            <a:spLocks noGrp="1"/>
          </p:cNvSpPr>
          <p:nvPr>
            <p:ph type="body" sz="quarter" idx="17" hasCustomPrompt="1"/>
          </p:nvPr>
        </p:nvSpPr>
        <p:spPr>
          <a:xfrm>
            <a:off x="6062268" y="4540691"/>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dirty="0"/>
              <a:t>Email or Social Media Handle</a:t>
            </a:r>
            <a:endParaRPr lang="en-ZA" dirty="0"/>
          </a:p>
        </p:txBody>
      </p:sp>
      <p:sp>
        <p:nvSpPr>
          <p:cNvPr id="14" name="Text Placeholder 8">
            <a:extLst>
              <a:ext uri="{FF2B5EF4-FFF2-40B4-BE49-F238E27FC236}">
                <a16:creationId xmlns:a16="http://schemas.microsoft.com/office/drawing/2014/main" id="{DEB36829-2F8B-4E22-AB6D-4111D18AF847}"/>
              </a:ext>
            </a:extLst>
          </p:cNvPr>
          <p:cNvSpPr>
            <a:spLocks noGrp="1"/>
          </p:cNvSpPr>
          <p:nvPr>
            <p:ph type="body" sz="quarter" idx="18" hasCustomPrompt="1"/>
          </p:nvPr>
        </p:nvSpPr>
        <p:spPr>
          <a:xfrm>
            <a:off x="6062268" y="4931263"/>
            <a:ext cx="2910342" cy="238016"/>
          </a:xfrm>
        </p:spPr>
        <p:txBody>
          <a:bodyPr/>
          <a:lstStyle>
            <a:lvl1pPr marL="0" indent="0" algn="l">
              <a:buNone/>
              <a:defRPr sz="1400" i="1"/>
            </a:lvl1pPr>
            <a:lvl2pPr marL="266700" indent="0">
              <a:buNone/>
              <a:defRPr/>
            </a:lvl2pPr>
            <a:lvl3pPr marL="542925" indent="0">
              <a:buNone/>
              <a:defRPr/>
            </a:lvl3pPr>
            <a:lvl4pPr marL="809625" indent="0">
              <a:buNone/>
              <a:defRPr/>
            </a:lvl4pPr>
            <a:lvl5pPr marL="1076325" indent="0">
              <a:buNone/>
              <a:defRPr/>
            </a:lvl5pPr>
          </a:lstStyle>
          <a:p>
            <a:pPr lvl="0"/>
            <a:r>
              <a:rPr lang="en-US" dirty="0"/>
              <a:t>Company Website</a:t>
            </a:r>
            <a:endParaRPr lang="en-ZA" dirty="0"/>
          </a:p>
        </p:txBody>
      </p:sp>
    </p:spTree>
    <p:extLst>
      <p:ext uri="{BB962C8B-B14F-4D97-AF65-F5344CB8AC3E}">
        <p14:creationId xmlns:p14="http://schemas.microsoft.com/office/powerpoint/2010/main" val="3189010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a:lstStyle>
            <a:lvl1pPr>
              <a:defRPr>
                <a:solidFill>
                  <a:schemeClr val="tx1"/>
                </a:solidFill>
              </a:defRPr>
            </a:lvl1pPr>
          </a:lstStyle>
          <a:p>
            <a:r>
              <a:rPr lang="en-ZA" dirty="0"/>
              <a:t>Click to edit page title</a:t>
            </a:r>
          </a:p>
        </p:txBody>
      </p:sp>
      <p:sp>
        <p:nvSpPr>
          <p:cNvPr id="7" name="Subtitle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1" y="1008000"/>
            <a:ext cx="9198116" cy="360000"/>
          </a:xfrm>
        </p:spPr>
        <p:txBody>
          <a:bodyPr/>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
        <p:nvSpPr>
          <p:cNvPr id="3" name="Content Placeholder 2">
            <a:extLst>
              <a:ext uri="{FF2B5EF4-FFF2-40B4-BE49-F238E27FC236}">
                <a16:creationId xmlns:a16="http://schemas.microsoft.com/office/drawing/2014/main" id="{B1948E38-8FB0-4E51-A01C-C88794372E50}"/>
              </a:ext>
            </a:extLst>
          </p:cNvPr>
          <p:cNvSpPr>
            <a:spLocks noGrp="1"/>
          </p:cNvSpPr>
          <p:nvPr>
            <p:ph idx="1"/>
          </p:nvPr>
        </p:nvSpPr>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ZA" dirty="0"/>
          </a:p>
        </p:txBody>
      </p:sp>
      <p:sp>
        <p:nvSpPr>
          <p:cNvPr id="4" name="Footer Placeholder 3">
            <a:extLst>
              <a:ext uri="{FF2B5EF4-FFF2-40B4-BE49-F238E27FC236}">
                <a16:creationId xmlns:a16="http://schemas.microsoft.com/office/drawing/2014/main" id="{E8FE0EB3-0FF4-4285-B9D3-90A5751B7BBF}"/>
              </a:ext>
            </a:extLst>
          </p:cNvPr>
          <p:cNvSpPr>
            <a:spLocks noGrp="1"/>
          </p:cNvSpPr>
          <p:nvPr>
            <p:ph type="ftr" sz="quarter" idx="12"/>
          </p:nvPr>
        </p:nvSpPr>
        <p:spPr/>
        <p:txBody>
          <a:bodyPr/>
          <a:lstStyle/>
          <a:p>
            <a:r>
              <a:rPr lang="en-ZA" dirty="0"/>
              <a:t>Add a footer</a:t>
            </a:r>
          </a:p>
        </p:txBody>
      </p:sp>
      <p:sp>
        <p:nvSpPr>
          <p:cNvPr id="5" name="Slide Number Placeholder 4">
            <a:extLst>
              <a:ext uri="{FF2B5EF4-FFF2-40B4-BE49-F238E27FC236}">
                <a16:creationId xmlns:a16="http://schemas.microsoft.com/office/drawing/2014/main" id="{3442953D-28FC-41B5-A1BB-BB3BA7CA40BE}"/>
              </a:ext>
            </a:extLst>
          </p:cNvPr>
          <p:cNvSpPr>
            <a:spLocks noGrp="1"/>
          </p:cNvSpPr>
          <p:nvPr>
            <p:ph type="sldNum" sz="quarter" idx="33"/>
          </p:nvPr>
        </p:nvSpPr>
        <p:spPr/>
        <p:txBody>
          <a:body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32C8D0EF-1DB6-4ADC-8F31-5AE53BF5EAF4}"/>
              </a:ext>
            </a:extLst>
          </p:cNvPr>
          <p:cNvSpPr/>
          <p:nvPr userDrawn="1"/>
        </p:nvSpPr>
        <p:spPr>
          <a:xfrm>
            <a:off x="69274" y="66963"/>
            <a:ext cx="9911201" cy="6727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7" name="Rectangle 6">
            <a:extLst>
              <a:ext uri="{FF2B5EF4-FFF2-40B4-BE49-F238E27FC236}">
                <a16:creationId xmlns:a16="http://schemas.microsoft.com/office/drawing/2014/main" id="{62F208ED-79A0-4B2C-A5EE-9D27466BCA3F}"/>
              </a:ext>
            </a:extLst>
          </p:cNvPr>
          <p:cNvSpPr/>
          <p:nvPr userDrawn="1"/>
        </p:nvSpPr>
        <p:spPr>
          <a:xfrm>
            <a:off x="11407775" y="6356350"/>
            <a:ext cx="784225" cy="365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2" name="Title Placeholder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9198116" cy="432000"/>
          </a:xfrm>
          <a:prstGeom prst="rect">
            <a:avLst/>
          </a:prstGeom>
        </p:spPr>
        <p:txBody>
          <a:bodyPr vert="horz" lIns="0" tIns="0" rIns="0" bIns="0" rtlCol="0" anchor="ctr">
            <a:noAutofit/>
          </a:bodyPr>
          <a:lstStyle/>
          <a:p>
            <a:r>
              <a:rPr lang="en-US" dirty="0"/>
              <a:t>Click to edit page title</a:t>
            </a:r>
            <a:endParaRPr lang="en-ZA" dirty="0"/>
          </a:p>
        </p:txBody>
      </p:sp>
      <p:sp>
        <p:nvSpPr>
          <p:cNvPr id="3" name="Text Placeholder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9198116" cy="467925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ZA" dirty="0"/>
          </a:p>
        </p:txBody>
      </p:sp>
      <p:sp>
        <p:nvSpPr>
          <p:cNvPr id="5" name="Footer Placeholder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56350"/>
            <a:ext cx="4114800" cy="365125"/>
          </a:xfrm>
          <a:prstGeom prst="rect">
            <a:avLst/>
          </a:prstGeom>
        </p:spPr>
        <p:txBody>
          <a:bodyPr vert="horz" lIns="0" tIns="0" rIns="0" bIns="0" rtlCol="0" anchor="ctr"/>
          <a:lstStyle>
            <a:lvl1pPr algn="l">
              <a:defRPr sz="1200" i="1">
                <a:solidFill>
                  <a:schemeClr val="tx1">
                    <a:lumMod val="75000"/>
                    <a:lumOff val="25000"/>
                  </a:schemeClr>
                </a:solidFill>
                <a:latin typeface="Times New Roman" panose="02020603050405020304" pitchFamily="18" charset="0"/>
                <a:cs typeface="Times New Roman" panose="02020603050405020304" pitchFamily="18" charset="0"/>
              </a:defRPr>
            </a:lvl1pPr>
          </a:lstStyle>
          <a:p>
            <a:r>
              <a:rPr lang="en-ZA" dirty="0"/>
              <a:t>Add a footer</a:t>
            </a:r>
          </a:p>
        </p:txBody>
      </p:sp>
      <p:sp>
        <p:nvSpPr>
          <p:cNvPr id="6" name="Slide Number Placeholder 5">
            <a:extLst>
              <a:ext uri="{FF2B5EF4-FFF2-40B4-BE49-F238E27FC236}">
                <a16:creationId xmlns:a16="http://schemas.microsoft.com/office/drawing/2014/main" id="{5ECA3099-A94F-4C3E-BC29-780EDD38F722}"/>
              </a:ext>
            </a:extLst>
          </p:cNvPr>
          <p:cNvSpPr>
            <a:spLocks noGrp="1"/>
          </p:cNvSpPr>
          <p:nvPr>
            <p:ph type="sldNum" sz="quarter" idx="4"/>
          </p:nvPr>
        </p:nvSpPr>
        <p:spPr>
          <a:xfrm>
            <a:off x="11447502" y="6401750"/>
            <a:ext cx="278418" cy="274324"/>
          </a:xfrm>
          <a:prstGeom prst="rect">
            <a:avLst/>
          </a:prstGeom>
        </p:spPr>
        <p:txBody>
          <a:bodyPr vert="horz" lIns="0" tIns="0" rIns="0" bIns="0" rtlCol="0" anchor="ctr"/>
          <a:lstStyle>
            <a:lvl1pPr algn="ctr">
              <a:defRPr sz="1200" i="1">
                <a:solidFill>
                  <a:schemeClr val="bg1"/>
                </a:solidFill>
              </a:defRPr>
            </a:lvl1pPr>
          </a:lstStyle>
          <a:p>
            <a:fld id="{19B51A1E-902D-48AF-9020-955120F399B6}" type="slidenum">
              <a:rPr lang="en-ZA" smtClean="0"/>
              <a:pPr/>
              <a:t>‹#›</a:t>
            </a:fld>
            <a:endParaRPr lang="en-ZA" dirty="0"/>
          </a:p>
        </p:txBody>
      </p:sp>
      <p:sp>
        <p:nvSpPr>
          <p:cNvPr id="4" name="TextBox 3">
            <a:extLst>
              <a:ext uri="{FF2B5EF4-FFF2-40B4-BE49-F238E27FC236}">
                <a16:creationId xmlns:a16="http://schemas.microsoft.com/office/drawing/2014/main" id="{34FDC6F9-37F9-4E25-AECA-D307B8421C73}"/>
              </a:ext>
            </a:extLst>
          </p:cNvPr>
          <p:cNvSpPr txBox="1"/>
          <p:nvPr userDrawn="1"/>
        </p:nvSpPr>
        <p:spPr>
          <a:xfrm>
            <a:off x="9630116" y="6346108"/>
            <a:ext cx="1662546" cy="404658"/>
          </a:xfrm>
          <a:prstGeom prst="rect">
            <a:avLst/>
          </a:prstGeom>
          <a:noFill/>
        </p:spPr>
        <p:txBody>
          <a:bodyPr wrap="square" lIns="0" tIns="36000" rIns="0" bIns="0" rtlCol="0">
            <a:spAutoFit/>
          </a:bodyPr>
          <a:lstStyle/>
          <a:p>
            <a:pPr algn="r">
              <a:lnSpc>
                <a:spcPts val="1400"/>
              </a:lnSpc>
            </a:pPr>
            <a:r>
              <a:rPr lang="en-ZA" sz="1600" b="1" spc="-100" baseline="0" dirty="0">
                <a:solidFill>
                  <a:schemeClr val="tx1">
                    <a:lumMod val="50000"/>
                    <a:lumOff val="50000"/>
                  </a:schemeClr>
                </a:solidFill>
                <a:latin typeface="Corbel" panose="020B0503020204020204" pitchFamily="34" charset="0"/>
              </a:rPr>
              <a:t>WOODGROVE</a:t>
            </a:r>
            <a:r>
              <a:rPr lang="en-ZA" sz="1600" b="1" spc="-100" baseline="0" dirty="0">
                <a:solidFill>
                  <a:schemeClr val="accent1"/>
                </a:solidFill>
                <a:latin typeface="Corbel" panose="020B0503020204020204" pitchFamily="34" charset="0"/>
              </a:rPr>
              <a:t> </a:t>
            </a:r>
            <a:r>
              <a:rPr lang="en-ZA" sz="1600" b="1" spc="-100" baseline="0" dirty="0">
                <a:solidFill>
                  <a:schemeClr val="tx1"/>
                </a:solidFill>
                <a:latin typeface="Corbel" panose="020B0503020204020204" pitchFamily="34" charset="0"/>
              </a:rPr>
              <a:t>BANK</a:t>
            </a:r>
          </a:p>
        </p:txBody>
      </p:sp>
      <p:sp>
        <p:nvSpPr>
          <p:cNvPr id="8" name="Rectangle 7">
            <a:extLst>
              <a:ext uri="{FF2B5EF4-FFF2-40B4-BE49-F238E27FC236}">
                <a16:creationId xmlns:a16="http://schemas.microsoft.com/office/drawing/2014/main" id="{6B322F68-670D-45A0-A54F-7E70BCEAED3F}"/>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0" name="Rectangle 9">
            <a:extLst>
              <a:ext uri="{FF2B5EF4-FFF2-40B4-BE49-F238E27FC236}">
                <a16:creationId xmlns:a16="http://schemas.microsoft.com/office/drawing/2014/main" id="{E69B5F15-353A-4344-8D61-F4E25AA9FB6C}"/>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
        <p:nvSpPr>
          <p:cNvPr id="11" name="Rectangle 10">
            <a:extLst>
              <a:ext uri="{FF2B5EF4-FFF2-40B4-BE49-F238E27FC236}">
                <a16:creationId xmlns:a16="http://schemas.microsoft.com/office/drawing/2014/main" id="{2FA0C0AA-FCE8-4A7F-928A-54C96BBA9053}"/>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5" r:id="rId5"/>
    <p:sldLayoutId id="2147483659" r:id="rId6"/>
    <p:sldLayoutId id="2147483660" r:id="rId7"/>
    <p:sldLayoutId id="2147483664" r:id="rId8"/>
    <p:sldLayoutId id="2147483650" r:id="rId9"/>
    <p:sldLayoutId id="2147483656" r:id="rId10"/>
    <p:sldLayoutId id="2147483657" r:id="rId11"/>
    <p:sldLayoutId id="2147483654" r:id="rId12"/>
    <p:sldLayoutId id="2147483666" r:id="rId13"/>
    <p:sldLayoutId id="2147483667" r:id="rId14"/>
    <p:sldLayoutId id="2147483668" r:id="rId15"/>
    <p:sldLayoutId id="2147483669" r:id="rId16"/>
    <p:sldLayoutId id="2147483670" r:id="rId17"/>
    <p:sldLayoutId id="2147483671" r:id="rId18"/>
    <p:sldLayoutId id="2147483672" r:id="rId19"/>
    <p:sldLayoutId id="2147483655" r:id="rId20"/>
  </p:sldLayoutIdLst>
  <p:hf hdr="0" ftr="0" dt="0"/>
  <p:txStyles>
    <p:titleStyle>
      <a:lvl1pPr algn="l" defTabSz="914400" rtl="0" eaLnBrk="1" latinLnBrk="0" hangingPunct="1">
        <a:lnSpc>
          <a:spcPct val="90000"/>
        </a:lnSpc>
        <a:spcBef>
          <a:spcPct val="0"/>
        </a:spcBef>
        <a:buNone/>
        <a:defRPr sz="3200" b="1" kern="1200" cap="all" spc="-150" baseline="0">
          <a:solidFill>
            <a:schemeClr val="tx1"/>
          </a:solidFill>
          <a:latin typeface="+mj-lt"/>
          <a:ea typeface="+mj-ea"/>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9.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20.png"/><Relationship Id="rId5" Type="http://schemas.microsoft.com/office/2007/relationships/hdphoto" Target="../media/hdphoto1.wdp"/><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4.png"/><Relationship Id="rId7" Type="http://schemas.openxmlformats.org/officeDocument/2006/relationships/image" Target="../media/image22.jp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21.png"/><Relationship Id="rId5" Type="http://schemas.microsoft.com/office/2007/relationships/hdphoto" Target="../media/hdphoto1.wdp"/><Relationship Id="rId4" Type="http://schemas.openxmlformats.org/officeDocument/2006/relationships/image" Target="../media/image1.png"/><Relationship Id="rId9" Type="http://schemas.openxmlformats.org/officeDocument/2006/relationships/image" Target="../media/image24.svg"/></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gif"/><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17.png"/><Relationship Id="rId5" Type="http://schemas.microsoft.com/office/2007/relationships/hdphoto" Target="../media/hdphoto1.wdp"/><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6.png"/><Relationship Id="rId7" Type="http://schemas.openxmlformats.org/officeDocument/2006/relationships/image" Target="../media/image45.svg"/><Relationship Id="rId2" Type="http://schemas.openxmlformats.org/officeDocument/2006/relationships/image" Target="../media/image3.PNG"/><Relationship Id="rId1" Type="http://schemas.openxmlformats.org/officeDocument/2006/relationships/slideLayout" Target="../slideLayouts/slideLayout4.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sv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sv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3.PNG"/><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5.pn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5" Type="http://schemas.microsoft.com/office/2007/relationships/hdphoto" Target="../media/hdphoto1.wdp"/><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5.xml"/><Relationship Id="rId5" Type="http://schemas.openxmlformats.org/officeDocument/2006/relationships/image" Target="../media/image17.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Placeholder 20">
            <a:extLst>
              <a:ext uri="{FF2B5EF4-FFF2-40B4-BE49-F238E27FC236}">
                <a16:creationId xmlns:a16="http://schemas.microsoft.com/office/drawing/2014/main" id="{7B7EFCD3-C9F9-4B25-BF1F-9B48493E0D09}"/>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saturation sat="66000"/>
                    </a14:imgEffect>
                  </a14:imgLayer>
                </a14:imgProps>
              </a:ext>
            </a:extLst>
          </a:blip>
          <a:srcRect l="33877" r="33877"/>
          <a:stretch>
            <a:fillRect/>
          </a:stretch>
        </p:blipFill>
        <p:spPr/>
      </p:pic>
      <p:sp>
        <p:nvSpPr>
          <p:cNvPr id="16" name="TextBox 15">
            <a:extLst>
              <a:ext uri="{FF2B5EF4-FFF2-40B4-BE49-F238E27FC236}">
                <a16:creationId xmlns:a16="http://schemas.microsoft.com/office/drawing/2014/main" id="{E2F2BFDF-E9F2-4569-A9F2-E1FFCB7FB82D}"/>
              </a:ext>
            </a:extLst>
          </p:cNvPr>
          <p:cNvSpPr txBox="1"/>
          <p:nvPr/>
        </p:nvSpPr>
        <p:spPr>
          <a:xfrm>
            <a:off x="6728545" y="6025718"/>
            <a:ext cx="3087868" cy="584194"/>
          </a:xfrm>
          <a:prstGeom prst="rect">
            <a:avLst/>
          </a:prstGeom>
          <a:noFill/>
        </p:spPr>
        <p:txBody>
          <a:bodyPr wrap="square" lIns="0" tIns="36000" rIns="0" bIns="0" rtlCol="0">
            <a:spAutoFit/>
          </a:bodyPr>
          <a:lstStyle/>
          <a:p>
            <a:pPr algn="r">
              <a:lnSpc>
                <a:spcPts val="1400"/>
              </a:lnSpc>
            </a:pPr>
            <a:br>
              <a:rPr lang="en-ZA" sz="2400" b="1" spc="-100" dirty="0">
                <a:solidFill>
                  <a:schemeClr val="accent1"/>
                </a:solidFill>
                <a:latin typeface="Corbel" panose="020B0503020204020204" pitchFamily="34" charset="0"/>
              </a:rPr>
            </a:br>
            <a:r>
              <a:rPr lang="en-ZA" sz="2400" b="1" spc="-100" dirty="0">
                <a:latin typeface="Corbel" panose="020B0503020204020204" pitchFamily="34" charset="0"/>
              </a:rPr>
              <a:t>LISA N. CAO</a:t>
            </a:r>
          </a:p>
          <a:p>
            <a:pPr algn="r">
              <a:lnSpc>
                <a:spcPts val="1400"/>
              </a:lnSpc>
            </a:pPr>
            <a:r>
              <a:rPr lang="en-ZA" sz="1600" b="1" spc="-100" dirty="0">
                <a:solidFill>
                  <a:schemeClr val="tx1">
                    <a:lumMod val="50000"/>
                    <a:lumOff val="50000"/>
                  </a:schemeClr>
                </a:solidFill>
                <a:latin typeface="Corbel" panose="020B0503020204020204" pitchFamily="34" charset="0"/>
              </a:rPr>
              <a:t>SIMON FRASER UNIVERSITY</a:t>
            </a:r>
            <a:endParaRPr lang="en-ZA" sz="1600" b="1" spc="-100" dirty="0">
              <a:latin typeface="Corbel" panose="020B0503020204020204" pitchFamily="34" charset="0"/>
            </a:endParaRPr>
          </a:p>
        </p:txBody>
      </p:sp>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a:xfrm>
            <a:off x="1911532" y="2090057"/>
            <a:ext cx="7904881" cy="2131328"/>
          </a:xfrm>
        </p:spPr>
        <p:txBody>
          <a:bodyPr/>
          <a:lstStyle/>
          <a:p>
            <a:r>
              <a:rPr lang="en-US" sz="6400" dirty="0"/>
              <a:t>Open source in Science</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3918811" y="4221385"/>
            <a:ext cx="6361657" cy="1804333"/>
          </a:xfrm>
        </p:spPr>
        <p:txBody>
          <a:bodyPr/>
          <a:lstStyle/>
          <a:p>
            <a:r>
              <a:rPr lang="en-US" sz="3000" i="0" dirty="0">
                <a:latin typeface="Bahnschrift Light Condensed" panose="020B0502040204020203" pitchFamily="34" charset="0"/>
              </a:rPr>
              <a:t>How contributability, transparency, and other open source practices can revolutionize scientific research</a:t>
            </a:r>
            <a:endParaRPr lang="en-ZA" sz="3000" i="0" dirty="0">
              <a:latin typeface="Bahnschrift Light Condensed" panose="020B0502040204020203" pitchFamily="34" charset="0"/>
            </a:endParaRPr>
          </a:p>
        </p:txBody>
      </p:sp>
      <p:sp>
        <p:nvSpPr>
          <p:cNvPr id="28" name="TextBox 27">
            <a:extLst>
              <a:ext uri="{FF2B5EF4-FFF2-40B4-BE49-F238E27FC236}">
                <a16:creationId xmlns:a16="http://schemas.microsoft.com/office/drawing/2014/main" id="{27B68C98-1BB7-4DD8-AD08-2111CAC6049A}"/>
              </a:ext>
            </a:extLst>
          </p:cNvPr>
          <p:cNvSpPr txBox="1"/>
          <p:nvPr/>
        </p:nvSpPr>
        <p:spPr>
          <a:xfrm>
            <a:off x="4816044" y="6133149"/>
            <a:ext cx="2133600" cy="369332"/>
          </a:xfrm>
          <a:prstGeom prst="rect">
            <a:avLst/>
          </a:prstGeom>
          <a:noFill/>
        </p:spPr>
        <p:txBody>
          <a:bodyPr wrap="square" rtlCol="0">
            <a:spAutoFit/>
          </a:bodyPr>
          <a:lstStyle/>
          <a:p>
            <a:r>
              <a:rPr lang="en-US" b="1" dirty="0">
                <a:latin typeface="+mj-lt"/>
              </a:rPr>
              <a:t>@lisancao</a:t>
            </a:r>
          </a:p>
        </p:txBody>
      </p:sp>
      <p:pic>
        <p:nvPicPr>
          <p:cNvPr id="30" name="Picture 29">
            <a:extLst>
              <a:ext uri="{FF2B5EF4-FFF2-40B4-BE49-F238E27FC236}">
                <a16:creationId xmlns:a16="http://schemas.microsoft.com/office/drawing/2014/main" id="{567076BE-C42F-44CB-9B8B-88DB381BF495}"/>
              </a:ext>
            </a:extLst>
          </p:cNvPr>
          <p:cNvPicPr>
            <a:picLocks noChangeAspect="1"/>
          </p:cNvPicPr>
          <p:nvPr/>
        </p:nvPicPr>
        <p:blipFill>
          <a:blip r:embed="rId4"/>
          <a:stretch>
            <a:fillRect/>
          </a:stretch>
        </p:blipFill>
        <p:spPr>
          <a:xfrm>
            <a:off x="4558188" y="6187055"/>
            <a:ext cx="351650" cy="286488"/>
          </a:xfrm>
          <a:prstGeom prst="rect">
            <a:avLst/>
          </a:prstGeom>
        </p:spPr>
      </p:pic>
    </p:spTree>
    <p:extLst>
      <p:ext uri="{BB962C8B-B14F-4D97-AF65-F5344CB8AC3E}">
        <p14:creationId xmlns:p14="http://schemas.microsoft.com/office/powerpoint/2010/main" val="38999616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11">
            <a:extLst>
              <a:ext uri="{FF2B5EF4-FFF2-40B4-BE49-F238E27FC236}">
                <a16:creationId xmlns:a16="http://schemas.microsoft.com/office/drawing/2014/main" id="{5C6C7C96-EF0C-4F1C-B09F-7978B8A832D7}"/>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brightnessContrast bright="-27000"/>
                    </a14:imgEffect>
                  </a14:imgLayer>
                </a14:imgProps>
              </a:ext>
            </a:extLst>
          </a:blip>
          <a:srcRect l="8569" r="8569"/>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bwMode="ltGray"/>
        <p:txBody>
          <a:bodyPr/>
          <a:lstStyle/>
          <a:p>
            <a:r>
              <a:rPr lang="en-ZA" dirty="0"/>
              <a:t>Centralization &amp; </a:t>
            </a:r>
            <a:br>
              <a:rPr lang="en-ZA" dirty="0"/>
            </a:br>
            <a:r>
              <a:rPr lang="en-ZA" dirty="0"/>
              <a:t>stratification</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p:txBody>
          <a:bodyPr/>
          <a:lstStyle/>
          <a:p>
            <a:r>
              <a:rPr lang="en-ZA" sz="2000" b="1" i="0" dirty="0">
                <a:latin typeface="Bahnschrift SemiLight SemiConde" panose="020B0502040204020203" pitchFamily="34" charset="0"/>
              </a:rPr>
              <a:t>To first de-centralize, we must first centralize</a:t>
            </a:r>
          </a:p>
        </p:txBody>
      </p:sp>
      <p:sp>
        <p:nvSpPr>
          <p:cNvPr id="5" name="Slide Number Placeholder 4">
            <a:extLst>
              <a:ext uri="{FF2B5EF4-FFF2-40B4-BE49-F238E27FC236}">
                <a16:creationId xmlns:a16="http://schemas.microsoft.com/office/drawing/2014/main" id="{F6964141-6F81-4947-A236-746D94ED3F6F}"/>
              </a:ext>
            </a:extLst>
          </p:cNvPr>
          <p:cNvSpPr>
            <a:spLocks noGrp="1"/>
          </p:cNvSpPr>
          <p:nvPr>
            <p:ph type="sldNum" sz="quarter" idx="11"/>
          </p:nvPr>
        </p:nvSpPr>
        <p:spPr/>
        <p:txBody>
          <a:bodyPr/>
          <a:lstStyle/>
          <a:p>
            <a:fld id="{19B51A1E-902D-48AF-9020-955120F399B6}" type="slidenum">
              <a:rPr lang="en-ZA" smtClean="0"/>
              <a:pPr/>
              <a:t>10</a:t>
            </a:fld>
            <a:endParaRPr lang="en-ZA" dirty="0"/>
          </a:p>
        </p:txBody>
      </p:sp>
      <p:pic>
        <p:nvPicPr>
          <p:cNvPr id="14" name="Picture 13">
            <a:extLst>
              <a:ext uri="{FF2B5EF4-FFF2-40B4-BE49-F238E27FC236}">
                <a16:creationId xmlns:a16="http://schemas.microsoft.com/office/drawing/2014/main" id="{08DEA00D-2C12-4818-89E8-62D441154FEA}"/>
              </a:ext>
            </a:extLst>
          </p:cNvPr>
          <p:cNvPicPr>
            <a:picLocks noChangeAspect="1"/>
          </p:cNvPicPr>
          <p:nvPr/>
        </p:nvPicPr>
        <p:blipFill rotWithShape="1">
          <a:blip r:embed="rId4"/>
          <a:srcRect t="36414"/>
          <a:stretch/>
        </p:blipFill>
        <p:spPr>
          <a:xfrm>
            <a:off x="9975963" y="6303522"/>
            <a:ext cx="1471539" cy="459747"/>
          </a:xfrm>
          <a:prstGeom prst="rect">
            <a:avLst/>
          </a:prstGeom>
        </p:spPr>
      </p:pic>
      <p:pic>
        <p:nvPicPr>
          <p:cNvPr id="16" name="Picture 15">
            <a:extLst>
              <a:ext uri="{FF2B5EF4-FFF2-40B4-BE49-F238E27FC236}">
                <a16:creationId xmlns:a16="http://schemas.microsoft.com/office/drawing/2014/main" id="{51336828-D665-4BA6-9A02-300811B49E6E}"/>
              </a:ext>
            </a:extLst>
          </p:cNvPr>
          <p:cNvPicPr>
            <a:picLocks noChangeAspect="1"/>
          </p:cNvPicPr>
          <p:nvPr/>
        </p:nvPicPr>
        <p:blipFill>
          <a:blip r:embed="rId5"/>
          <a:stretch>
            <a:fillRect/>
          </a:stretch>
        </p:blipFill>
        <p:spPr>
          <a:xfrm>
            <a:off x="10748630" y="5836987"/>
            <a:ext cx="1397743" cy="356737"/>
          </a:xfrm>
          <a:prstGeom prst="rect">
            <a:avLst/>
          </a:prstGeom>
        </p:spPr>
      </p:pic>
    </p:spTree>
    <p:extLst>
      <p:ext uri="{BB962C8B-B14F-4D97-AF65-F5344CB8AC3E}">
        <p14:creationId xmlns:p14="http://schemas.microsoft.com/office/powerpoint/2010/main" val="14844032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F21C4B2E-C5D5-4ECD-8EE6-7638927313A7}"/>
              </a:ext>
            </a:extLst>
          </p:cNvPr>
          <p:cNvSpPr/>
          <p:nvPr/>
        </p:nvSpPr>
        <p:spPr>
          <a:xfrm>
            <a:off x="3272971" y="2913629"/>
            <a:ext cx="2307771" cy="2278743"/>
          </a:xfrm>
          <a:prstGeom prst="ellipse">
            <a:avLst/>
          </a:prstGeom>
          <a:solidFill>
            <a:schemeClr val="accent3">
              <a:lumMod val="75000"/>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latin typeface="Arial Black" panose="020B0A04020102020204" pitchFamily="34" charset="0"/>
              </a:rPr>
              <a:t>SPSS/</a:t>
            </a:r>
            <a:br>
              <a:rPr lang="en-US" sz="2200" dirty="0">
                <a:latin typeface="Arial Black" panose="020B0A04020102020204" pitchFamily="34" charset="0"/>
              </a:rPr>
            </a:br>
            <a:r>
              <a:rPr lang="en-US" sz="2200" dirty="0">
                <a:latin typeface="Arial Black" panose="020B0A04020102020204" pitchFamily="34" charset="0"/>
              </a:rPr>
              <a:t>SAS</a:t>
            </a:r>
          </a:p>
        </p:txBody>
      </p:sp>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ZA" dirty="0"/>
              <a:t>Proprietary software is harmful to scientific progress and reproducibility</a:t>
            </a:r>
          </a:p>
        </p:txBody>
      </p:sp>
      <p:sp>
        <p:nvSpPr>
          <p:cNvPr id="7" name="Text Placeholder 6">
            <a:extLst>
              <a:ext uri="{FF2B5EF4-FFF2-40B4-BE49-F238E27FC236}">
                <a16:creationId xmlns:a16="http://schemas.microsoft.com/office/drawing/2014/main" id="{26A87885-D672-4CF9-A78D-CFE98385B03A}"/>
              </a:ext>
            </a:extLst>
          </p:cNvPr>
          <p:cNvSpPr>
            <a:spLocks noGrp="1"/>
          </p:cNvSpPr>
          <p:nvPr>
            <p:ph type="body" sz="quarter" idx="12"/>
          </p:nvPr>
        </p:nvSpPr>
        <p:spPr>
          <a:xfrm>
            <a:off x="261256" y="1423748"/>
            <a:ext cx="8764599" cy="5109647"/>
          </a:xfrm>
        </p:spPr>
        <p:txBody>
          <a:bodyPr/>
          <a:lstStyle/>
          <a:p>
            <a:pPr marL="0" indent="0" algn="ctr">
              <a:buNone/>
            </a:pPr>
            <a:r>
              <a:rPr lang="en-ZA" sz="2400" b="1" dirty="0">
                <a:latin typeface="Bahnschrift SemiLight SemiConde" panose="020B0502040204020203" pitchFamily="34" charset="0"/>
              </a:rPr>
              <a:t>Domains of software: Getting stuck in your own bubble</a:t>
            </a:r>
          </a:p>
          <a:p>
            <a:pPr marL="0" indent="0" algn="ctr">
              <a:buNone/>
            </a:pPr>
            <a:endParaRPr lang="en-ZA" sz="2400" dirty="0">
              <a:latin typeface="Bahnschrift SemiLight SemiConde" panose="020B0502040204020203" pitchFamily="34" charset="0"/>
            </a:endParaRPr>
          </a:p>
          <a:p>
            <a:pPr marL="0" indent="0" algn="ctr">
              <a:buNone/>
            </a:pPr>
            <a:endParaRPr lang="en-ZA" sz="2400" dirty="0">
              <a:latin typeface="Bahnschrift SemiLight SemiConde" panose="020B0502040204020203" pitchFamily="34" charset="0"/>
            </a:endParaRPr>
          </a:p>
          <a:p>
            <a:pPr marL="0" indent="0" algn="ctr">
              <a:buNone/>
            </a:pPr>
            <a:endParaRPr lang="en-ZA" sz="2400" dirty="0">
              <a:latin typeface="Bahnschrift SemiLight SemiConde" panose="020B0502040204020203" pitchFamily="34" charset="0"/>
            </a:endParaRPr>
          </a:p>
          <a:p>
            <a:pPr marL="0" indent="0" algn="ctr">
              <a:buNone/>
            </a:pPr>
            <a:endParaRPr lang="en-ZA" sz="2400" dirty="0">
              <a:latin typeface="Bahnschrift SemiLight SemiConde" panose="020B0502040204020203" pitchFamily="34" charset="0"/>
            </a:endParaRPr>
          </a:p>
          <a:p>
            <a:pPr marL="0" indent="0" algn="ctr">
              <a:buNone/>
            </a:pPr>
            <a:endParaRPr lang="en-ZA" sz="2400" dirty="0">
              <a:latin typeface="Bahnschrift SemiLight SemiConde" panose="020B0502040204020203" pitchFamily="34" charset="0"/>
            </a:endParaRPr>
          </a:p>
          <a:p>
            <a:pPr marL="0" indent="0" algn="ctr">
              <a:buNone/>
            </a:pPr>
            <a:endParaRPr lang="en-ZA" sz="2400" dirty="0">
              <a:latin typeface="Bahnschrift SemiLight SemiConde" panose="020B0502040204020203" pitchFamily="34" charset="0"/>
            </a:endParaRPr>
          </a:p>
          <a:p>
            <a:pPr marL="0" indent="0" algn="ctr">
              <a:buNone/>
            </a:pPr>
            <a:endParaRPr lang="en-ZA" sz="2400" dirty="0">
              <a:latin typeface="Bahnschrift SemiLight SemiConde" panose="020B0502040204020203" pitchFamily="34" charset="0"/>
            </a:endParaRPr>
          </a:p>
          <a:p>
            <a:pPr marL="0" indent="0" algn="ctr">
              <a:buNone/>
            </a:pPr>
            <a:endParaRPr lang="en-ZA" sz="2400" dirty="0">
              <a:latin typeface="Bahnschrift SemiLight SemiConde" panose="020B0502040204020203" pitchFamily="34" charset="0"/>
            </a:endParaRPr>
          </a:p>
          <a:p>
            <a:pPr marL="0" indent="0" algn="ctr">
              <a:buNone/>
            </a:pPr>
            <a:r>
              <a:rPr lang="en-ZA" sz="2400" dirty="0">
                <a:latin typeface="Bahnschrift SemiLight SemiConde" panose="020B0502040204020203" pitchFamily="34" charset="0"/>
              </a:rPr>
              <a:t>“Well, if we already know how to use x software then we should just try to use it for everything, the university has already paid the licensing fee and we spent all this time learning it”</a:t>
            </a:r>
          </a:p>
          <a:p>
            <a:pPr marL="0" indent="0" algn="ctr">
              <a:buNone/>
            </a:pPr>
            <a:endParaRPr lang="en-ZA" sz="2400" b="1" dirty="0">
              <a:latin typeface="Bahnschrift SemiLight SemiConde" panose="020B0502040204020203" pitchFamily="34" charset="0"/>
            </a:endParaRPr>
          </a:p>
          <a:p>
            <a:pPr marL="542925" lvl="2" indent="0">
              <a:buNone/>
            </a:pPr>
            <a:endParaRPr lang="en-ZA" sz="2400" dirty="0">
              <a:latin typeface="Bahnschrift SemiLight SemiConde" panose="020B0502040204020203" pitchFamily="34" charset="0"/>
            </a:endParaRPr>
          </a:p>
          <a:p>
            <a:pPr marL="542925" lvl="2" indent="0">
              <a:buNone/>
            </a:pPr>
            <a:endParaRPr lang="en-ZA" sz="2400" dirty="0">
              <a:latin typeface="Bahnschrift SemiLight SemiConde" panose="020B0502040204020203" pitchFamily="34" charset="0"/>
            </a:endParaRP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a:lstStyle/>
          <a:p>
            <a:fld id="{19B51A1E-902D-48AF-9020-955120F399B6}" type="slidenum">
              <a:rPr lang="en-ZA" smtClean="0"/>
              <a:pPr/>
              <a:t>11</a:t>
            </a:fld>
            <a:endParaRPr lang="en-ZA" dirty="0"/>
          </a:p>
        </p:txBody>
      </p:sp>
      <p:pic>
        <p:nvPicPr>
          <p:cNvPr id="14" name="Picture 13">
            <a:extLst>
              <a:ext uri="{FF2B5EF4-FFF2-40B4-BE49-F238E27FC236}">
                <a16:creationId xmlns:a16="http://schemas.microsoft.com/office/drawing/2014/main" id="{4CF56508-93BA-4B0C-AEAF-31C20FE6E94C}"/>
              </a:ext>
            </a:extLst>
          </p:cNvPr>
          <p:cNvPicPr>
            <a:picLocks noChangeAspect="1"/>
          </p:cNvPicPr>
          <p:nvPr/>
        </p:nvPicPr>
        <p:blipFill rotWithShape="1">
          <a:blip r:embed="rId2"/>
          <a:srcRect t="36414"/>
          <a:stretch/>
        </p:blipFill>
        <p:spPr>
          <a:xfrm>
            <a:off x="9975963" y="6303522"/>
            <a:ext cx="1471539" cy="459747"/>
          </a:xfrm>
          <a:prstGeom prst="rect">
            <a:avLst/>
          </a:prstGeom>
        </p:spPr>
      </p:pic>
      <p:pic>
        <p:nvPicPr>
          <p:cNvPr id="15" name="Picture 14">
            <a:extLst>
              <a:ext uri="{FF2B5EF4-FFF2-40B4-BE49-F238E27FC236}">
                <a16:creationId xmlns:a16="http://schemas.microsoft.com/office/drawing/2014/main" id="{235861F2-3F78-483E-819E-7064AEC63FAF}"/>
              </a:ext>
            </a:extLst>
          </p:cNvPr>
          <p:cNvPicPr>
            <a:picLocks noChangeAspect="1"/>
          </p:cNvPicPr>
          <p:nvPr/>
        </p:nvPicPr>
        <p:blipFill>
          <a:blip r:embed="rId3"/>
          <a:stretch>
            <a:fillRect/>
          </a:stretch>
        </p:blipFill>
        <p:spPr>
          <a:xfrm>
            <a:off x="10748630" y="5827259"/>
            <a:ext cx="1397743" cy="356737"/>
          </a:xfrm>
          <a:prstGeom prst="rect">
            <a:avLst/>
          </a:prstGeom>
        </p:spPr>
      </p:pic>
      <p:pic>
        <p:nvPicPr>
          <p:cNvPr id="9" name="Picture Placeholder 40">
            <a:extLst>
              <a:ext uri="{FF2B5EF4-FFF2-40B4-BE49-F238E27FC236}">
                <a16:creationId xmlns:a16="http://schemas.microsoft.com/office/drawing/2014/main" id="{E84151E3-2F65-4D9C-8363-EFCB2BD8F78C}"/>
              </a:ext>
            </a:extLst>
          </p:cNvPr>
          <p:cNvPicPr>
            <a:picLocks noChangeAspect="1"/>
          </p:cNvPicPr>
          <p:nvPr/>
        </p:nvPicPr>
        <p:blipFill>
          <a:blip r:embed="rId4"/>
          <a:srcRect l="31206" r="31206"/>
          <a:stretch>
            <a:fillRect/>
          </a:stretch>
        </p:blipFill>
        <p:spPr>
          <a:xfrm>
            <a:off x="9980476" y="0"/>
            <a:ext cx="2211524" cy="5827259"/>
          </a:xfrm>
          <a:prstGeom prst="rect">
            <a:avLst/>
          </a:prstGeom>
        </p:spPr>
      </p:pic>
      <p:pic>
        <p:nvPicPr>
          <p:cNvPr id="10" name="Picture 9">
            <a:extLst>
              <a:ext uri="{FF2B5EF4-FFF2-40B4-BE49-F238E27FC236}">
                <a16:creationId xmlns:a16="http://schemas.microsoft.com/office/drawing/2014/main" id="{E90E6C7C-C627-4745-999A-395802008F59}"/>
              </a:ext>
            </a:extLst>
          </p:cNvPr>
          <p:cNvPicPr>
            <a:picLocks noChangeAspect="1"/>
          </p:cNvPicPr>
          <p:nvPr/>
        </p:nvPicPr>
        <p:blipFill rotWithShape="1">
          <a:blip r:embed="rId5"/>
          <a:srcRect r="42707"/>
          <a:stretch/>
        </p:blipFill>
        <p:spPr>
          <a:xfrm>
            <a:off x="9975963" y="0"/>
            <a:ext cx="2216037" cy="5827259"/>
          </a:xfrm>
          <a:prstGeom prst="rect">
            <a:avLst/>
          </a:prstGeom>
        </p:spPr>
      </p:pic>
      <p:sp>
        <p:nvSpPr>
          <p:cNvPr id="3" name="Oval 2">
            <a:extLst>
              <a:ext uri="{FF2B5EF4-FFF2-40B4-BE49-F238E27FC236}">
                <a16:creationId xmlns:a16="http://schemas.microsoft.com/office/drawing/2014/main" id="{4FF0329F-813A-4AB4-8443-80FF75BE6528}"/>
              </a:ext>
            </a:extLst>
          </p:cNvPr>
          <p:cNvSpPr/>
          <p:nvPr/>
        </p:nvSpPr>
        <p:spPr>
          <a:xfrm>
            <a:off x="1262817" y="2913629"/>
            <a:ext cx="2307771" cy="2278743"/>
          </a:xfrm>
          <a:prstGeom prst="ellipse">
            <a:avLst/>
          </a:prstGeom>
          <a:solidFill>
            <a:schemeClr val="accent6">
              <a:lumMod val="75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latin typeface="Arial Black" panose="020B0A04020102020204" pitchFamily="34" charset="0"/>
              </a:rPr>
              <a:t>MATLAB</a:t>
            </a:r>
          </a:p>
        </p:txBody>
      </p:sp>
      <p:sp>
        <p:nvSpPr>
          <p:cNvPr id="12" name="Oval 11">
            <a:extLst>
              <a:ext uri="{FF2B5EF4-FFF2-40B4-BE49-F238E27FC236}">
                <a16:creationId xmlns:a16="http://schemas.microsoft.com/office/drawing/2014/main" id="{9886FBEA-A676-4B0D-A541-37D9AB45CC26}"/>
              </a:ext>
            </a:extLst>
          </p:cNvPr>
          <p:cNvSpPr/>
          <p:nvPr/>
        </p:nvSpPr>
        <p:spPr>
          <a:xfrm>
            <a:off x="5283125" y="2913628"/>
            <a:ext cx="2307771" cy="2278743"/>
          </a:xfrm>
          <a:prstGeom prst="ellipse">
            <a:avLst/>
          </a:prstGeom>
          <a:solidFill>
            <a:schemeClr val="accent1">
              <a:lumMod val="75000"/>
              <a:alpha val="7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a:latin typeface="Arial Black" panose="020B0A04020102020204" pitchFamily="34" charset="0"/>
              </a:rPr>
              <a:t>PRISM</a:t>
            </a:r>
          </a:p>
        </p:txBody>
      </p:sp>
    </p:spTree>
    <p:extLst>
      <p:ext uri="{BB962C8B-B14F-4D97-AF65-F5344CB8AC3E}">
        <p14:creationId xmlns:p14="http://schemas.microsoft.com/office/powerpoint/2010/main" val="11911982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ZA" dirty="0"/>
              <a:t>How can we solve this?</a:t>
            </a:r>
          </a:p>
        </p:txBody>
      </p:sp>
      <p:sp>
        <p:nvSpPr>
          <p:cNvPr id="7" name="Text Placeholder 6">
            <a:extLst>
              <a:ext uri="{FF2B5EF4-FFF2-40B4-BE49-F238E27FC236}">
                <a16:creationId xmlns:a16="http://schemas.microsoft.com/office/drawing/2014/main" id="{26A87885-D672-4CF9-A78D-CFE98385B03A}"/>
              </a:ext>
            </a:extLst>
          </p:cNvPr>
          <p:cNvSpPr>
            <a:spLocks noGrp="1"/>
          </p:cNvSpPr>
          <p:nvPr>
            <p:ph type="body" sz="quarter" idx="12"/>
          </p:nvPr>
        </p:nvSpPr>
        <p:spPr>
          <a:xfrm>
            <a:off x="431800" y="1117600"/>
            <a:ext cx="9198000" cy="5399933"/>
          </a:xfrm>
        </p:spPr>
        <p:txBody>
          <a:bodyPr/>
          <a:lstStyle/>
          <a:p>
            <a:r>
              <a:rPr lang="en-ZA" sz="2200" b="1" dirty="0">
                <a:latin typeface="Bahnschrift SemiLight SemiConde" panose="020B0502040204020203" pitchFamily="34" charset="0"/>
              </a:rPr>
              <a:t>Centralization : continue building onto and prioritize educating researchers in existing programming languages that are free to use </a:t>
            </a:r>
          </a:p>
          <a:p>
            <a:pPr lvl="1"/>
            <a:r>
              <a:rPr lang="en-ZA" sz="2200" dirty="0">
                <a:latin typeface="Bahnschrift SemiLight SemiConde" panose="020B0502040204020203" pitchFamily="34" charset="0"/>
              </a:rPr>
              <a:t>Build a community on a platform that fosters communication </a:t>
            </a:r>
          </a:p>
          <a:p>
            <a:pPr lvl="1"/>
            <a:r>
              <a:rPr lang="en-ZA" sz="2200" dirty="0">
                <a:latin typeface="Bahnschrift SemiLight SemiConde" panose="020B0502040204020203" pitchFamily="34" charset="0"/>
              </a:rPr>
              <a:t>Host on popular sites such as GitHub, GitLab and be as accessible as possible</a:t>
            </a:r>
            <a:endParaRPr lang="en-ZA" sz="2200" b="1" dirty="0">
              <a:latin typeface="Bahnschrift SemiLight SemiConde" panose="020B0502040204020203" pitchFamily="34" charset="0"/>
            </a:endParaRPr>
          </a:p>
          <a:p>
            <a:pPr lvl="1"/>
            <a:r>
              <a:rPr lang="en-ZA" sz="2200" b="1" dirty="0">
                <a:latin typeface="Bahnschrift SemiLight SemiConde" panose="020B0502040204020203" pitchFamily="34" charset="0"/>
              </a:rPr>
              <a:t>Improve the source code as much as possible and allow others to do the same, contribute to other projects and their source code</a:t>
            </a:r>
          </a:p>
          <a:p>
            <a:pPr marL="266700" lvl="1" indent="0">
              <a:buNone/>
            </a:pPr>
            <a:endParaRPr lang="en-ZA" sz="2200" dirty="0">
              <a:latin typeface="Bahnschrift SemiLight SemiConde" panose="020B0502040204020203" pitchFamily="34" charset="0"/>
            </a:endParaRPr>
          </a:p>
          <a:p>
            <a:r>
              <a:rPr lang="en-ZA" sz="2200" b="1" dirty="0">
                <a:latin typeface="Bahnschrift SemiLight SemiConde" panose="020B0502040204020203" pitchFamily="34" charset="0"/>
              </a:rPr>
              <a:t>Stratification: allow others to use your code, and actively use other people’s code </a:t>
            </a:r>
          </a:p>
          <a:p>
            <a:pPr lvl="1"/>
            <a:r>
              <a:rPr lang="en-ZA" sz="2200" dirty="0">
                <a:latin typeface="Bahnschrift SemiLight SemiConde" panose="020B0502040204020203" pitchFamily="34" charset="0"/>
              </a:rPr>
              <a:t>Understand what is useful and what isn’t useful for what you are trying to do </a:t>
            </a:r>
          </a:p>
          <a:p>
            <a:pPr lvl="1"/>
            <a:r>
              <a:rPr lang="en-ZA" sz="2200" dirty="0">
                <a:latin typeface="Bahnschrift SemiLight SemiConde" panose="020B0502040204020203" pitchFamily="34" charset="0"/>
              </a:rPr>
              <a:t>Actively try to build comprehensive projects instead of patch-work scripts</a:t>
            </a:r>
          </a:p>
          <a:p>
            <a:pPr lvl="1"/>
            <a:r>
              <a:rPr lang="en-ZA" sz="2200" dirty="0">
                <a:latin typeface="Bahnschrift SemiLight SemiConde" panose="020B0502040204020203" pitchFamily="34" charset="0"/>
              </a:rPr>
              <a:t>Share your specialized version of the code with others </a:t>
            </a:r>
          </a:p>
          <a:p>
            <a:pPr marL="266700" lvl="1" indent="0">
              <a:buNone/>
            </a:pPr>
            <a:endParaRPr lang="en-ZA" sz="2200" dirty="0">
              <a:latin typeface="Bahnschrift SemiLight SemiConde" panose="020B0502040204020203" pitchFamily="34" charset="0"/>
            </a:endParaRPr>
          </a:p>
          <a:p>
            <a:pPr marL="266700" lvl="1" indent="0" algn="ctr">
              <a:buNone/>
            </a:pPr>
            <a:endParaRPr lang="en-ZA" sz="2200" dirty="0">
              <a:latin typeface="Bahnschrift SemiBold" panose="020B0502040204020203" pitchFamily="34" charset="0"/>
            </a:endParaRPr>
          </a:p>
          <a:p>
            <a:pPr marL="266700" lvl="1" indent="0" algn="ctr">
              <a:buNone/>
            </a:pPr>
            <a:r>
              <a:rPr lang="en-ZA" sz="2200" dirty="0">
                <a:latin typeface="Bahnschrift SemiBold" panose="020B0502040204020203" pitchFamily="34" charset="0"/>
              </a:rPr>
              <a:t>But most importantly: shift our attitudes and begin seeing tech proficiency as part of conducting cutting edge science</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a:lstStyle/>
          <a:p>
            <a:fld id="{19B51A1E-902D-48AF-9020-955120F399B6}" type="slidenum">
              <a:rPr lang="en-ZA" smtClean="0"/>
              <a:pPr/>
              <a:t>12</a:t>
            </a:fld>
            <a:endParaRPr lang="en-ZA" dirty="0"/>
          </a:p>
        </p:txBody>
      </p:sp>
      <p:pic>
        <p:nvPicPr>
          <p:cNvPr id="14" name="Picture 13">
            <a:extLst>
              <a:ext uri="{FF2B5EF4-FFF2-40B4-BE49-F238E27FC236}">
                <a16:creationId xmlns:a16="http://schemas.microsoft.com/office/drawing/2014/main" id="{4CF56508-93BA-4B0C-AEAF-31C20FE6E94C}"/>
              </a:ext>
            </a:extLst>
          </p:cNvPr>
          <p:cNvPicPr>
            <a:picLocks noChangeAspect="1"/>
          </p:cNvPicPr>
          <p:nvPr/>
        </p:nvPicPr>
        <p:blipFill rotWithShape="1">
          <a:blip r:embed="rId2"/>
          <a:srcRect t="36414"/>
          <a:stretch/>
        </p:blipFill>
        <p:spPr>
          <a:xfrm>
            <a:off x="9975963" y="6303522"/>
            <a:ext cx="1471539" cy="459747"/>
          </a:xfrm>
          <a:prstGeom prst="rect">
            <a:avLst/>
          </a:prstGeom>
        </p:spPr>
      </p:pic>
      <p:pic>
        <p:nvPicPr>
          <p:cNvPr id="15" name="Picture 14">
            <a:extLst>
              <a:ext uri="{FF2B5EF4-FFF2-40B4-BE49-F238E27FC236}">
                <a16:creationId xmlns:a16="http://schemas.microsoft.com/office/drawing/2014/main" id="{235861F2-3F78-483E-819E-7064AEC63FAF}"/>
              </a:ext>
            </a:extLst>
          </p:cNvPr>
          <p:cNvPicPr>
            <a:picLocks noChangeAspect="1"/>
          </p:cNvPicPr>
          <p:nvPr/>
        </p:nvPicPr>
        <p:blipFill>
          <a:blip r:embed="rId3"/>
          <a:stretch>
            <a:fillRect/>
          </a:stretch>
        </p:blipFill>
        <p:spPr>
          <a:xfrm>
            <a:off x="10748630" y="5827259"/>
            <a:ext cx="1397743" cy="356737"/>
          </a:xfrm>
          <a:prstGeom prst="rect">
            <a:avLst/>
          </a:prstGeom>
        </p:spPr>
      </p:pic>
      <p:pic>
        <p:nvPicPr>
          <p:cNvPr id="9" name="Picture Placeholder 40">
            <a:extLst>
              <a:ext uri="{FF2B5EF4-FFF2-40B4-BE49-F238E27FC236}">
                <a16:creationId xmlns:a16="http://schemas.microsoft.com/office/drawing/2014/main" id="{7C645226-19A0-4E58-9DC9-F77146EB8207}"/>
              </a:ext>
            </a:extLst>
          </p:cNvPr>
          <p:cNvPicPr>
            <a:picLocks noChangeAspect="1"/>
          </p:cNvPicPr>
          <p:nvPr/>
        </p:nvPicPr>
        <p:blipFill>
          <a:blip r:embed="rId4"/>
          <a:srcRect l="31206" r="31206"/>
          <a:stretch>
            <a:fillRect/>
          </a:stretch>
        </p:blipFill>
        <p:spPr>
          <a:xfrm>
            <a:off x="9980476" y="0"/>
            <a:ext cx="2211524" cy="5827259"/>
          </a:xfrm>
          <a:prstGeom prst="rect">
            <a:avLst/>
          </a:prstGeom>
        </p:spPr>
      </p:pic>
    </p:spTree>
    <p:extLst>
      <p:ext uri="{BB962C8B-B14F-4D97-AF65-F5344CB8AC3E}">
        <p14:creationId xmlns:p14="http://schemas.microsoft.com/office/powerpoint/2010/main" val="19871554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ZA" dirty="0"/>
              <a:t>Examples of stratification around a central base code or algorithm</a:t>
            </a:r>
          </a:p>
        </p:txBody>
      </p:sp>
      <p:sp>
        <p:nvSpPr>
          <p:cNvPr id="7" name="Text Placeholder 6">
            <a:extLst>
              <a:ext uri="{FF2B5EF4-FFF2-40B4-BE49-F238E27FC236}">
                <a16:creationId xmlns:a16="http://schemas.microsoft.com/office/drawing/2014/main" id="{26A87885-D672-4CF9-A78D-CFE98385B03A}"/>
              </a:ext>
            </a:extLst>
          </p:cNvPr>
          <p:cNvSpPr>
            <a:spLocks noGrp="1"/>
          </p:cNvSpPr>
          <p:nvPr>
            <p:ph type="body" sz="quarter" idx="12"/>
          </p:nvPr>
        </p:nvSpPr>
        <p:spPr>
          <a:xfrm>
            <a:off x="431800" y="1291771"/>
            <a:ext cx="9198000" cy="5225762"/>
          </a:xfrm>
        </p:spPr>
        <p:txBody>
          <a:bodyPr/>
          <a:lstStyle/>
          <a:p>
            <a:r>
              <a:rPr lang="en-ZA" sz="2000" dirty="0">
                <a:latin typeface="Bahnschrift SemiLight SemiConde" panose="020B0502040204020203" pitchFamily="34" charset="0"/>
              </a:rPr>
              <a:t>Google’s Research Division (Artificial Intelligence) &lt;- NOT OPEN SOURCE!</a:t>
            </a:r>
          </a:p>
          <a:p>
            <a:pPr lvl="1"/>
            <a:r>
              <a:rPr lang="en-ZA" sz="2000" dirty="0">
                <a:latin typeface="Bahnschrift SemiLight SemiConde" panose="020B0502040204020203" pitchFamily="34" charset="0"/>
              </a:rPr>
              <a:t>Literally has scrapped all research projects that AI cannot be applied to</a:t>
            </a:r>
          </a:p>
          <a:p>
            <a:pPr lvl="1"/>
            <a:r>
              <a:rPr lang="en-ZA" sz="2000" dirty="0">
                <a:latin typeface="Bahnschrift SemiLight SemiConde" panose="020B0502040204020203" pitchFamily="34" charset="0"/>
              </a:rPr>
              <a:t>Focusses solely on building the best AI possible and applying it in as many ways possible </a:t>
            </a:r>
          </a:p>
          <a:p>
            <a:pPr marL="266700" lvl="1" indent="0">
              <a:buNone/>
            </a:pPr>
            <a:endParaRPr lang="en-ZA" sz="2000" dirty="0">
              <a:latin typeface="Bahnschrift SemiLight SemiConde" panose="020B0502040204020203" pitchFamily="34" charset="0"/>
            </a:endParaRPr>
          </a:p>
          <a:p>
            <a:r>
              <a:rPr lang="en-ZA" sz="2000" dirty="0">
                <a:latin typeface="Bahnschrift SemiLight SemiConde" panose="020B0502040204020203" pitchFamily="34" charset="0"/>
              </a:rPr>
              <a:t>The Linux Kernel (Stratified Distributions) </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a:lstStyle/>
          <a:p>
            <a:fld id="{19B51A1E-902D-48AF-9020-955120F399B6}" type="slidenum">
              <a:rPr lang="en-ZA" smtClean="0"/>
              <a:pPr/>
              <a:t>13</a:t>
            </a:fld>
            <a:endParaRPr lang="en-ZA" dirty="0"/>
          </a:p>
        </p:txBody>
      </p:sp>
      <p:pic>
        <p:nvPicPr>
          <p:cNvPr id="14" name="Picture 13">
            <a:extLst>
              <a:ext uri="{FF2B5EF4-FFF2-40B4-BE49-F238E27FC236}">
                <a16:creationId xmlns:a16="http://schemas.microsoft.com/office/drawing/2014/main" id="{4CF56508-93BA-4B0C-AEAF-31C20FE6E94C}"/>
              </a:ext>
            </a:extLst>
          </p:cNvPr>
          <p:cNvPicPr>
            <a:picLocks noChangeAspect="1"/>
          </p:cNvPicPr>
          <p:nvPr/>
        </p:nvPicPr>
        <p:blipFill rotWithShape="1">
          <a:blip r:embed="rId2"/>
          <a:srcRect t="36414"/>
          <a:stretch/>
        </p:blipFill>
        <p:spPr>
          <a:xfrm>
            <a:off x="9975963" y="6303522"/>
            <a:ext cx="1471539" cy="459747"/>
          </a:xfrm>
          <a:prstGeom prst="rect">
            <a:avLst/>
          </a:prstGeom>
        </p:spPr>
      </p:pic>
      <p:pic>
        <p:nvPicPr>
          <p:cNvPr id="15" name="Picture 14">
            <a:extLst>
              <a:ext uri="{FF2B5EF4-FFF2-40B4-BE49-F238E27FC236}">
                <a16:creationId xmlns:a16="http://schemas.microsoft.com/office/drawing/2014/main" id="{235861F2-3F78-483E-819E-7064AEC63FAF}"/>
              </a:ext>
            </a:extLst>
          </p:cNvPr>
          <p:cNvPicPr>
            <a:picLocks noChangeAspect="1"/>
          </p:cNvPicPr>
          <p:nvPr/>
        </p:nvPicPr>
        <p:blipFill>
          <a:blip r:embed="rId3"/>
          <a:stretch>
            <a:fillRect/>
          </a:stretch>
        </p:blipFill>
        <p:spPr>
          <a:xfrm>
            <a:off x="10748630" y="5827259"/>
            <a:ext cx="1397743" cy="356737"/>
          </a:xfrm>
          <a:prstGeom prst="rect">
            <a:avLst/>
          </a:prstGeom>
        </p:spPr>
      </p:pic>
      <p:pic>
        <p:nvPicPr>
          <p:cNvPr id="9" name="Picture Placeholder 20">
            <a:extLst>
              <a:ext uri="{FF2B5EF4-FFF2-40B4-BE49-F238E27FC236}">
                <a16:creationId xmlns:a16="http://schemas.microsoft.com/office/drawing/2014/main" id="{5785BCB9-E6EA-4A09-A225-1DCECADA6EEA}"/>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Lst>
          </a:blip>
          <a:srcRect l="33877" r="33877"/>
          <a:stretch>
            <a:fillRect/>
          </a:stretch>
        </p:blipFill>
        <p:spPr>
          <a:xfrm>
            <a:off x="9980476" y="0"/>
            <a:ext cx="2211524" cy="5827259"/>
          </a:xfrm>
          <a:prstGeom prst="rect">
            <a:avLst/>
          </a:prstGeom>
          <a:solidFill>
            <a:schemeClr val="tx1"/>
          </a:solidFill>
        </p:spPr>
      </p:pic>
      <p:pic>
        <p:nvPicPr>
          <p:cNvPr id="5" name="Picture 4">
            <a:extLst>
              <a:ext uri="{FF2B5EF4-FFF2-40B4-BE49-F238E27FC236}">
                <a16:creationId xmlns:a16="http://schemas.microsoft.com/office/drawing/2014/main" id="{A8F61BEC-AB02-4D2F-9A0F-CC40C4B597EE}"/>
              </a:ext>
            </a:extLst>
          </p:cNvPr>
          <p:cNvPicPr>
            <a:picLocks noChangeAspect="1"/>
          </p:cNvPicPr>
          <p:nvPr/>
        </p:nvPicPr>
        <p:blipFill rotWithShape="1">
          <a:blip r:embed="rId6"/>
          <a:srcRect l="-847" t="21398" b="19358"/>
          <a:stretch/>
        </p:blipFill>
        <p:spPr>
          <a:xfrm>
            <a:off x="466080" y="2997220"/>
            <a:ext cx="7632891" cy="3180029"/>
          </a:xfrm>
          <a:prstGeom prst="rect">
            <a:avLst/>
          </a:prstGeom>
        </p:spPr>
      </p:pic>
      <p:sp>
        <p:nvSpPr>
          <p:cNvPr id="6" name="TextBox 5">
            <a:extLst>
              <a:ext uri="{FF2B5EF4-FFF2-40B4-BE49-F238E27FC236}">
                <a16:creationId xmlns:a16="http://schemas.microsoft.com/office/drawing/2014/main" id="{8978B839-1D0B-4612-847C-16BF60607C64}"/>
              </a:ext>
            </a:extLst>
          </p:cNvPr>
          <p:cNvSpPr txBox="1"/>
          <p:nvPr/>
        </p:nvSpPr>
        <p:spPr>
          <a:xfrm flipH="1">
            <a:off x="3944469" y="6241334"/>
            <a:ext cx="4511509" cy="369332"/>
          </a:xfrm>
          <a:prstGeom prst="rect">
            <a:avLst/>
          </a:prstGeom>
          <a:noFill/>
        </p:spPr>
        <p:txBody>
          <a:bodyPr wrap="square" rtlCol="0">
            <a:spAutoFit/>
          </a:bodyPr>
          <a:lstStyle/>
          <a:p>
            <a:r>
              <a:rPr lang="en-US" i="1" dirty="0"/>
              <a:t>Image: Tellmeinsimpleterms.wordpress.com</a:t>
            </a:r>
          </a:p>
        </p:txBody>
      </p:sp>
    </p:spTree>
    <p:extLst>
      <p:ext uri="{BB962C8B-B14F-4D97-AF65-F5344CB8AC3E}">
        <p14:creationId xmlns:p14="http://schemas.microsoft.com/office/powerpoint/2010/main" val="2863752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ZA" dirty="0"/>
              <a:t>An open source field: BIOINFORMATICS</a:t>
            </a:r>
          </a:p>
        </p:txBody>
      </p:sp>
      <p:sp>
        <p:nvSpPr>
          <p:cNvPr id="7" name="Text Placeholder 6">
            <a:extLst>
              <a:ext uri="{FF2B5EF4-FFF2-40B4-BE49-F238E27FC236}">
                <a16:creationId xmlns:a16="http://schemas.microsoft.com/office/drawing/2014/main" id="{26A87885-D672-4CF9-A78D-CFE98385B03A}"/>
              </a:ext>
            </a:extLst>
          </p:cNvPr>
          <p:cNvSpPr>
            <a:spLocks noGrp="1"/>
          </p:cNvSpPr>
          <p:nvPr>
            <p:ph type="body" sz="quarter" idx="12"/>
          </p:nvPr>
        </p:nvSpPr>
        <p:spPr>
          <a:xfrm>
            <a:off x="431800" y="1175658"/>
            <a:ext cx="9198000" cy="5341876"/>
          </a:xfrm>
        </p:spPr>
        <p:txBody>
          <a:bodyPr/>
          <a:lstStyle/>
          <a:p>
            <a:r>
              <a:rPr lang="en-ZA" sz="2000" dirty="0">
                <a:latin typeface="Bahnschrift SemiLight SemiConde" panose="020B0502040204020203" pitchFamily="34" charset="0"/>
              </a:rPr>
              <a:t>Basically genetics and computer science, this is one of the larger fields outside of traditional data science to adopt the open source model– many use a both Python and R as well as C/C++, Perl, Unix</a:t>
            </a:r>
          </a:p>
          <a:p>
            <a:pPr lvl="1"/>
            <a:r>
              <a:rPr lang="en-ZA" sz="2000" dirty="0">
                <a:latin typeface="Bahnschrift SemiLight SemiConde" panose="020B0502040204020203" pitchFamily="34" charset="0"/>
              </a:rPr>
              <a:t>R: Bioconductor base + supplemental packages, huge online community</a:t>
            </a:r>
          </a:p>
          <a:p>
            <a:pPr lvl="1"/>
            <a:r>
              <a:rPr lang="en-ZA" sz="2000" dirty="0">
                <a:latin typeface="Bahnschrift SemiLight SemiConde" panose="020B0502040204020203" pitchFamily="34" charset="0"/>
              </a:rPr>
              <a:t>Python: Biopython</a:t>
            </a:r>
          </a:p>
          <a:p>
            <a:r>
              <a:rPr lang="en-ZA" sz="2000" dirty="0">
                <a:latin typeface="Bahnschrift SemiLight SemiConde" panose="020B0502040204020203" pitchFamily="34" charset="0"/>
              </a:rPr>
              <a:t>Often times more than one language is needed to develop your analysis pipeline, however both languages have packages that can work with each other (for example Python can be used in R, etc). </a:t>
            </a:r>
          </a:p>
          <a:p>
            <a:r>
              <a:rPr lang="en-ZA" sz="2000" dirty="0">
                <a:latin typeface="Bahnschrift SemiLight SemiConde" panose="020B0502040204020203" pitchFamily="34" charset="0"/>
              </a:rPr>
              <a:t>Both languages have an extremely active community that embrace open source </a:t>
            </a:r>
          </a:p>
          <a:p>
            <a:r>
              <a:rPr lang="en-ZA" sz="2000" dirty="0">
                <a:latin typeface="Bahnschrift SemiLight SemiConde" panose="020B0502040204020203" pitchFamily="34" charset="0"/>
              </a:rPr>
              <a:t>Each language has its strengths and weaknesses however there is nothing holding you back from simply using both </a:t>
            </a:r>
          </a:p>
          <a:p>
            <a:endParaRPr lang="en-ZA" sz="2000" dirty="0">
              <a:latin typeface="Bahnschrift SemiLight SemiConde" panose="020B0502040204020203" pitchFamily="34" charset="0"/>
            </a:endParaRPr>
          </a:p>
          <a:p>
            <a:pPr marL="542925" lvl="2" indent="0">
              <a:buNone/>
            </a:pPr>
            <a:r>
              <a:rPr lang="en-ZA" sz="2000" dirty="0">
                <a:latin typeface="Bahnschrift SemiLight SemiConde" panose="020B0502040204020203" pitchFamily="34" charset="0"/>
              </a:rPr>
              <a:t>	</a:t>
            </a:r>
          </a:p>
          <a:p>
            <a:pPr marL="542925" lvl="2" indent="0">
              <a:buNone/>
            </a:pPr>
            <a:endParaRPr lang="en-ZA" sz="2000" dirty="0">
              <a:latin typeface="Bahnschrift SemiLight SemiConde" panose="020B0502040204020203" pitchFamily="34" charset="0"/>
            </a:endParaRP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a:lstStyle/>
          <a:p>
            <a:fld id="{19B51A1E-902D-48AF-9020-955120F399B6}" type="slidenum">
              <a:rPr lang="en-ZA" smtClean="0"/>
              <a:pPr/>
              <a:t>14</a:t>
            </a:fld>
            <a:endParaRPr lang="en-ZA" dirty="0"/>
          </a:p>
        </p:txBody>
      </p:sp>
      <p:pic>
        <p:nvPicPr>
          <p:cNvPr id="14" name="Picture 13">
            <a:extLst>
              <a:ext uri="{FF2B5EF4-FFF2-40B4-BE49-F238E27FC236}">
                <a16:creationId xmlns:a16="http://schemas.microsoft.com/office/drawing/2014/main" id="{4CF56508-93BA-4B0C-AEAF-31C20FE6E94C}"/>
              </a:ext>
            </a:extLst>
          </p:cNvPr>
          <p:cNvPicPr>
            <a:picLocks noChangeAspect="1"/>
          </p:cNvPicPr>
          <p:nvPr/>
        </p:nvPicPr>
        <p:blipFill rotWithShape="1">
          <a:blip r:embed="rId2"/>
          <a:srcRect t="36414"/>
          <a:stretch/>
        </p:blipFill>
        <p:spPr>
          <a:xfrm>
            <a:off x="9975963" y="6303522"/>
            <a:ext cx="1471539" cy="459747"/>
          </a:xfrm>
          <a:prstGeom prst="rect">
            <a:avLst/>
          </a:prstGeom>
        </p:spPr>
      </p:pic>
      <p:pic>
        <p:nvPicPr>
          <p:cNvPr id="15" name="Picture 14">
            <a:extLst>
              <a:ext uri="{FF2B5EF4-FFF2-40B4-BE49-F238E27FC236}">
                <a16:creationId xmlns:a16="http://schemas.microsoft.com/office/drawing/2014/main" id="{235861F2-3F78-483E-819E-7064AEC63FAF}"/>
              </a:ext>
            </a:extLst>
          </p:cNvPr>
          <p:cNvPicPr>
            <a:picLocks noChangeAspect="1"/>
          </p:cNvPicPr>
          <p:nvPr/>
        </p:nvPicPr>
        <p:blipFill>
          <a:blip r:embed="rId3"/>
          <a:stretch>
            <a:fillRect/>
          </a:stretch>
        </p:blipFill>
        <p:spPr>
          <a:xfrm>
            <a:off x="10748630" y="5827259"/>
            <a:ext cx="1397743" cy="356737"/>
          </a:xfrm>
          <a:prstGeom prst="rect">
            <a:avLst/>
          </a:prstGeom>
        </p:spPr>
      </p:pic>
      <p:pic>
        <p:nvPicPr>
          <p:cNvPr id="9" name="Picture Placeholder 20">
            <a:extLst>
              <a:ext uri="{FF2B5EF4-FFF2-40B4-BE49-F238E27FC236}">
                <a16:creationId xmlns:a16="http://schemas.microsoft.com/office/drawing/2014/main" id="{282AA5AD-8870-437A-8786-B7DD1A788AF4}"/>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Lst>
          </a:blip>
          <a:srcRect l="33877" r="33877"/>
          <a:stretch>
            <a:fillRect/>
          </a:stretch>
        </p:blipFill>
        <p:spPr>
          <a:xfrm>
            <a:off x="9980476" y="0"/>
            <a:ext cx="2211524" cy="5827259"/>
          </a:xfrm>
          <a:prstGeom prst="rect">
            <a:avLst/>
          </a:prstGeom>
          <a:solidFill>
            <a:schemeClr val="tx1"/>
          </a:solidFill>
        </p:spPr>
      </p:pic>
      <p:pic>
        <p:nvPicPr>
          <p:cNvPr id="4" name="Picture 3">
            <a:extLst>
              <a:ext uri="{FF2B5EF4-FFF2-40B4-BE49-F238E27FC236}">
                <a16:creationId xmlns:a16="http://schemas.microsoft.com/office/drawing/2014/main" id="{E246CA37-0F81-4D56-89B5-58A1E8873185}"/>
              </a:ext>
            </a:extLst>
          </p:cNvPr>
          <p:cNvPicPr>
            <a:picLocks noChangeAspect="1"/>
          </p:cNvPicPr>
          <p:nvPr/>
        </p:nvPicPr>
        <p:blipFill>
          <a:blip r:embed="rId6"/>
          <a:stretch>
            <a:fillRect/>
          </a:stretch>
        </p:blipFill>
        <p:spPr>
          <a:xfrm>
            <a:off x="466080" y="4809670"/>
            <a:ext cx="1745343" cy="1745343"/>
          </a:xfrm>
          <a:prstGeom prst="rect">
            <a:avLst/>
          </a:prstGeom>
        </p:spPr>
      </p:pic>
      <p:pic>
        <p:nvPicPr>
          <p:cNvPr id="6" name="Picture 5">
            <a:extLst>
              <a:ext uri="{FF2B5EF4-FFF2-40B4-BE49-F238E27FC236}">
                <a16:creationId xmlns:a16="http://schemas.microsoft.com/office/drawing/2014/main" id="{35B03D86-5A8D-4286-AA52-48498C198A4F}"/>
              </a:ext>
            </a:extLst>
          </p:cNvPr>
          <p:cNvPicPr>
            <a:picLocks noChangeAspect="1"/>
          </p:cNvPicPr>
          <p:nvPr/>
        </p:nvPicPr>
        <p:blipFill>
          <a:blip r:embed="rId7"/>
          <a:stretch>
            <a:fillRect/>
          </a:stretch>
        </p:blipFill>
        <p:spPr>
          <a:xfrm>
            <a:off x="3091543" y="4801961"/>
            <a:ext cx="3269808" cy="1753051"/>
          </a:xfrm>
          <a:prstGeom prst="rect">
            <a:avLst/>
          </a:prstGeom>
        </p:spPr>
      </p:pic>
      <p:pic>
        <p:nvPicPr>
          <p:cNvPr id="12" name="Graphic 11">
            <a:extLst>
              <a:ext uri="{FF2B5EF4-FFF2-40B4-BE49-F238E27FC236}">
                <a16:creationId xmlns:a16="http://schemas.microsoft.com/office/drawing/2014/main" id="{A6FB9E68-CA9A-456A-885B-FAADA20267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77846" y="4616883"/>
            <a:ext cx="2874767" cy="1916512"/>
          </a:xfrm>
          <a:prstGeom prst="rect">
            <a:avLst/>
          </a:prstGeom>
        </p:spPr>
      </p:pic>
    </p:spTree>
    <p:extLst>
      <p:ext uri="{BB962C8B-B14F-4D97-AF65-F5344CB8AC3E}">
        <p14:creationId xmlns:p14="http://schemas.microsoft.com/office/powerpoint/2010/main" val="1671604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83D1831F-FA2E-4095-BC30-1145AECC3B48}"/>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colorTemperature colorTemp="6484"/>
                    </a14:imgEffect>
                    <a14:imgEffect>
                      <a14:saturation sat="80000"/>
                    </a14:imgEffect>
                    <a14:imgEffect>
                      <a14:brightnessContrast bright="-24000" contrast="12000"/>
                    </a14:imgEffect>
                  </a14:imgLayer>
                </a14:imgProps>
              </a:ext>
            </a:extLst>
          </a:blip>
          <a:srcRect t="4570" b="4570"/>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bwMode="ltGray"/>
        <p:txBody>
          <a:bodyPr/>
          <a:lstStyle/>
          <a:p>
            <a:r>
              <a:rPr lang="en-ZA" dirty="0"/>
              <a:t>projects that  already benefit from open sourcing</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7326417" y="4650539"/>
            <a:ext cx="2649545" cy="1192038"/>
          </a:xfrm>
        </p:spPr>
        <p:txBody>
          <a:bodyPr/>
          <a:lstStyle/>
          <a:p>
            <a:r>
              <a:rPr lang="en-ZA" sz="2400" b="1" i="0" dirty="0">
                <a:latin typeface="Bahnschrift Light Condensed" panose="020B0502040204020203" pitchFamily="34" charset="0"/>
              </a:rPr>
              <a:t>Scientific software is not all analysis and filtering</a:t>
            </a:r>
          </a:p>
        </p:txBody>
      </p:sp>
      <p:sp>
        <p:nvSpPr>
          <p:cNvPr id="5" name="Slide Number Placeholder 4">
            <a:extLst>
              <a:ext uri="{FF2B5EF4-FFF2-40B4-BE49-F238E27FC236}">
                <a16:creationId xmlns:a16="http://schemas.microsoft.com/office/drawing/2014/main" id="{F6964141-6F81-4947-A236-746D94ED3F6F}"/>
              </a:ext>
            </a:extLst>
          </p:cNvPr>
          <p:cNvSpPr>
            <a:spLocks noGrp="1"/>
          </p:cNvSpPr>
          <p:nvPr>
            <p:ph type="sldNum" sz="quarter" idx="11"/>
          </p:nvPr>
        </p:nvSpPr>
        <p:spPr/>
        <p:txBody>
          <a:bodyPr/>
          <a:lstStyle/>
          <a:p>
            <a:fld id="{19B51A1E-902D-48AF-9020-955120F399B6}" type="slidenum">
              <a:rPr lang="en-ZA" smtClean="0"/>
              <a:pPr/>
              <a:t>15</a:t>
            </a:fld>
            <a:endParaRPr lang="en-ZA" dirty="0"/>
          </a:p>
        </p:txBody>
      </p:sp>
      <p:pic>
        <p:nvPicPr>
          <p:cNvPr id="20" name="Picture 19">
            <a:extLst>
              <a:ext uri="{FF2B5EF4-FFF2-40B4-BE49-F238E27FC236}">
                <a16:creationId xmlns:a16="http://schemas.microsoft.com/office/drawing/2014/main" id="{E014116E-FBC7-4650-9BD1-636FC4F01176}"/>
              </a:ext>
            </a:extLst>
          </p:cNvPr>
          <p:cNvPicPr>
            <a:picLocks noChangeAspect="1"/>
          </p:cNvPicPr>
          <p:nvPr/>
        </p:nvPicPr>
        <p:blipFill rotWithShape="1">
          <a:blip r:embed="rId4"/>
          <a:srcRect t="36414"/>
          <a:stretch/>
        </p:blipFill>
        <p:spPr>
          <a:xfrm>
            <a:off x="9975963" y="6303522"/>
            <a:ext cx="1471539" cy="459747"/>
          </a:xfrm>
          <a:prstGeom prst="rect">
            <a:avLst/>
          </a:prstGeom>
        </p:spPr>
      </p:pic>
      <p:pic>
        <p:nvPicPr>
          <p:cNvPr id="21" name="Picture 20">
            <a:extLst>
              <a:ext uri="{FF2B5EF4-FFF2-40B4-BE49-F238E27FC236}">
                <a16:creationId xmlns:a16="http://schemas.microsoft.com/office/drawing/2014/main" id="{EFF8F73C-9C7A-436F-8228-E6A5A61AE0F7}"/>
              </a:ext>
            </a:extLst>
          </p:cNvPr>
          <p:cNvPicPr>
            <a:picLocks noChangeAspect="1"/>
          </p:cNvPicPr>
          <p:nvPr/>
        </p:nvPicPr>
        <p:blipFill>
          <a:blip r:embed="rId5"/>
          <a:stretch>
            <a:fillRect/>
          </a:stretch>
        </p:blipFill>
        <p:spPr>
          <a:xfrm>
            <a:off x="10748630" y="5827259"/>
            <a:ext cx="1397743" cy="356737"/>
          </a:xfrm>
          <a:prstGeom prst="rect">
            <a:avLst/>
          </a:prstGeom>
        </p:spPr>
      </p:pic>
    </p:spTree>
    <p:extLst>
      <p:ext uri="{BB962C8B-B14F-4D97-AF65-F5344CB8AC3E}">
        <p14:creationId xmlns:p14="http://schemas.microsoft.com/office/powerpoint/2010/main" val="1965408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B86E961-B76E-423F-995E-11B31E921437}"/>
              </a:ext>
            </a:extLst>
          </p:cNvPr>
          <p:cNvSpPr>
            <a:spLocks noGrp="1"/>
          </p:cNvSpPr>
          <p:nvPr>
            <p:ph sz="half" idx="1"/>
          </p:nvPr>
        </p:nvSpPr>
        <p:spPr>
          <a:xfrm>
            <a:off x="420687" y="1132114"/>
            <a:ext cx="5472113" cy="5543960"/>
          </a:xfrm>
        </p:spPr>
        <p:txBody>
          <a:bodyPr/>
          <a:lstStyle/>
          <a:p>
            <a:pPr algn="l"/>
            <a:r>
              <a:rPr lang="en-ZA" sz="2000" b="1" i="0" dirty="0">
                <a:latin typeface="Bahnschrift Light SemiCondensed" panose="020B0502040204020203" pitchFamily="34" charset="0"/>
              </a:rPr>
              <a:t>A project that started off as a Kickstarter fundraiser, is an independent science project that sought to perfectly emulate the C. Elegans worm on personal computers. </a:t>
            </a:r>
          </a:p>
          <a:p>
            <a:pPr algn="l"/>
            <a:r>
              <a:rPr lang="en-ZA" sz="2000" i="0" dirty="0">
                <a:latin typeface="Bahnschrift Light SemiCondensed" panose="020B0502040204020203" pitchFamily="34" charset="0"/>
              </a:rPr>
              <a:t>-The first complete simulation of an entire organism </a:t>
            </a:r>
          </a:p>
          <a:p>
            <a:pPr algn="l"/>
            <a:r>
              <a:rPr lang="en-ZA" sz="2000" i="0" dirty="0">
                <a:latin typeface="Bahnschrift Light SemiCondensed" panose="020B0502040204020203" pitchFamily="34" charset="0"/>
              </a:rPr>
              <a:t>-Raised $121,076 with 799 backers </a:t>
            </a:r>
          </a:p>
          <a:p>
            <a:pPr algn="l"/>
            <a:r>
              <a:rPr lang="en-ZA" sz="2000" i="0" dirty="0">
                <a:latin typeface="Bahnschrift Light SemiCondensed" panose="020B0502040204020203" pitchFamily="34" charset="0"/>
              </a:rPr>
              <a:t>-Is a significant building block to eventually emulating a rodent model, which is much more complex. This amount of work would no doubt require the expertise and hard work of hundreds of people– ideal for open sourcing. </a:t>
            </a:r>
          </a:p>
          <a:p>
            <a:pPr algn="l"/>
            <a:r>
              <a:rPr lang="en-ZA" sz="2000" b="1" i="0" dirty="0">
                <a:latin typeface="Bahnschrift Light SemiCondensed" panose="020B0502040204020203" pitchFamily="34" charset="0"/>
              </a:rPr>
              <a:t>From OpenWorm we have the following projects: </a:t>
            </a:r>
          </a:p>
          <a:p>
            <a:pPr algn="l"/>
            <a:r>
              <a:rPr lang="en-ZA" sz="2000" i="0" dirty="0">
                <a:latin typeface="Bahnschrift Light SemiCondensed" panose="020B0502040204020203" pitchFamily="34" charset="0"/>
              </a:rPr>
              <a:t>-OpenWorm Browser, DevoWorm, NeuroML Connectome, Geppetto, Sibernetic (Worm body simulator), ChannelWorm2, c302, WormSim, &amp; more</a:t>
            </a:r>
          </a:p>
          <a:p>
            <a:pPr algn="l"/>
            <a:r>
              <a:rPr lang="en-ZA" sz="1600" dirty="0"/>
              <a:t>Image: Vella, Mike et al.(2014). </a:t>
            </a:r>
            <a:r>
              <a:rPr lang="en-ZA" sz="1600" dirty="0" err="1"/>
              <a:t>libNeuroML</a:t>
            </a:r>
            <a:r>
              <a:rPr lang="en-ZA" sz="1600" dirty="0"/>
              <a:t> and </a:t>
            </a:r>
            <a:r>
              <a:rPr lang="en-ZA" sz="1600" dirty="0" err="1"/>
              <a:t>PyLEMS</a:t>
            </a:r>
            <a:r>
              <a:rPr lang="en-ZA" sz="1600" dirty="0"/>
              <a:t>: Using Python to combine procedural and declarative </a:t>
            </a:r>
            <a:r>
              <a:rPr lang="en-ZA" sz="1600" dirty="0" err="1"/>
              <a:t>modeling</a:t>
            </a:r>
            <a:r>
              <a:rPr lang="en-ZA" sz="1600" dirty="0"/>
              <a:t> approaches in computational neuroscience. Frontiers in </a:t>
            </a:r>
            <a:r>
              <a:rPr lang="en-ZA" sz="1600" dirty="0" err="1"/>
              <a:t>neuroinformatics</a:t>
            </a:r>
            <a:r>
              <a:rPr lang="en-ZA" sz="1600" dirty="0"/>
              <a:t>. 8. 38. 10.3389/fninf.2014.00038. </a:t>
            </a:r>
          </a:p>
          <a:p>
            <a:pPr algn="l"/>
            <a:endParaRPr lang="en-ZA" dirty="0"/>
          </a:p>
        </p:txBody>
      </p:sp>
      <p:sp>
        <p:nvSpPr>
          <p:cNvPr id="6" name="Slide Number Placeholder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a:lstStyle/>
          <a:p>
            <a:fld id="{19B51A1E-902D-48AF-9020-955120F399B6}" type="slidenum">
              <a:rPr lang="en-ZA" smtClean="0"/>
              <a:pPr/>
              <a:t>16</a:t>
            </a:fld>
            <a:endParaRPr lang="en-ZA" dirty="0"/>
          </a:p>
        </p:txBody>
      </p:sp>
      <p:sp>
        <p:nvSpPr>
          <p:cNvPr id="8" name="Title 7" hidden="1">
            <a:extLst>
              <a:ext uri="{FF2B5EF4-FFF2-40B4-BE49-F238E27FC236}">
                <a16:creationId xmlns:a16="http://schemas.microsoft.com/office/drawing/2014/main" id="{D4D7552C-2487-44D3-B47B-039B6E9A6EC6}"/>
              </a:ext>
            </a:extLst>
          </p:cNvPr>
          <p:cNvSpPr>
            <a:spLocks noGrp="1"/>
          </p:cNvSpPr>
          <p:nvPr>
            <p:ph type="title"/>
          </p:nvPr>
        </p:nvSpPr>
        <p:spPr/>
        <p:txBody>
          <a:bodyPr/>
          <a:lstStyle/>
          <a:p>
            <a:r>
              <a:rPr lang="en-US" dirty="0"/>
              <a:t>Image SLide</a:t>
            </a:r>
          </a:p>
        </p:txBody>
      </p:sp>
      <p:pic>
        <p:nvPicPr>
          <p:cNvPr id="10" name="Picture 9">
            <a:extLst>
              <a:ext uri="{FF2B5EF4-FFF2-40B4-BE49-F238E27FC236}">
                <a16:creationId xmlns:a16="http://schemas.microsoft.com/office/drawing/2014/main" id="{B7B7E06E-E59F-45E4-B4A3-9B78F5275ADA}"/>
              </a:ext>
            </a:extLst>
          </p:cNvPr>
          <p:cNvPicPr>
            <a:picLocks noChangeAspect="1"/>
          </p:cNvPicPr>
          <p:nvPr/>
        </p:nvPicPr>
        <p:blipFill rotWithShape="1">
          <a:blip r:embed="rId2"/>
          <a:srcRect t="36414"/>
          <a:stretch/>
        </p:blipFill>
        <p:spPr>
          <a:xfrm>
            <a:off x="9975963" y="6303522"/>
            <a:ext cx="1471539" cy="459747"/>
          </a:xfrm>
          <a:prstGeom prst="rect">
            <a:avLst/>
          </a:prstGeom>
        </p:spPr>
      </p:pic>
      <p:sp>
        <p:nvSpPr>
          <p:cNvPr id="11" name="Text Placeholder 3">
            <a:extLst>
              <a:ext uri="{FF2B5EF4-FFF2-40B4-BE49-F238E27FC236}">
                <a16:creationId xmlns:a16="http://schemas.microsoft.com/office/drawing/2014/main" id="{4ED62499-4A55-4D34-BBE2-851ACB696189}"/>
              </a:ext>
            </a:extLst>
          </p:cNvPr>
          <p:cNvSpPr txBox="1">
            <a:spLocks/>
          </p:cNvSpPr>
          <p:nvPr/>
        </p:nvSpPr>
        <p:spPr>
          <a:xfrm>
            <a:off x="286856" y="432000"/>
            <a:ext cx="4500000" cy="498616"/>
          </a:xfrm>
          <a:prstGeom prst="rect">
            <a:avLst/>
          </a:prstGeom>
          <a:solidFill>
            <a:schemeClr val="tx1">
              <a:lumMod val="75000"/>
              <a:lumOff val="25000"/>
            </a:schemeClr>
          </a:solidFill>
        </p:spPr>
        <p:txBody>
          <a:bodyPr vert="horz" lIns="0" tIns="0" rIns="0" bIns="0" rtlCol="0" anchor="b">
            <a:noAutofit/>
          </a:bodyPr>
          <a:lstStyle>
            <a:lvl1pPr marL="0" indent="0" algn="r"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endParaRPr lang="en-ZA" sz="2400" b="1" i="0" dirty="0">
              <a:solidFill>
                <a:schemeClr val="bg1"/>
              </a:solidFill>
              <a:latin typeface="+mj-lt"/>
            </a:endParaRPr>
          </a:p>
        </p:txBody>
      </p:sp>
      <p:sp>
        <p:nvSpPr>
          <p:cNvPr id="12" name="TextBox 11">
            <a:extLst>
              <a:ext uri="{FF2B5EF4-FFF2-40B4-BE49-F238E27FC236}">
                <a16:creationId xmlns:a16="http://schemas.microsoft.com/office/drawing/2014/main" id="{61CD768A-45C4-4835-B7D0-4702BF0A040B}"/>
              </a:ext>
            </a:extLst>
          </p:cNvPr>
          <p:cNvSpPr txBox="1"/>
          <p:nvPr/>
        </p:nvSpPr>
        <p:spPr>
          <a:xfrm>
            <a:off x="286856" y="472114"/>
            <a:ext cx="4500000" cy="461665"/>
          </a:xfrm>
          <a:prstGeom prst="rect">
            <a:avLst/>
          </a:prstGeom>
          <a:noFill/>
        </p:spPr>
        <p:txBody>
          <a:bodyPr wrap="square" rtlCol="0">
            <a:spAutoFit/>
          </a:bodyPr>
          <a:lstStyle/>
          <a:p>
            <a:r>
              <a:rPr lang="en-ZA" sz="2400" b="1" dirty="0">
                <a:solidFill>
                  <a:schemeClr val="bg1"/>
                </a:solidFill>
                <a:latin typeface="+mj-lt"/>
              </a:rPr>
              <a:t>OPENWORM (2014)</a:t>
            </a:r>
            <a:endParaRPr lang="en-US" sz="2400" dirty="0">
              <a:latin typeface="+mj-lt"/>
            </a:endParaRPr>
          </a:p>
        </p:txBody>
      </p:sp>
      <p:pic>
        <p:nvPicPr>
          <p:cNvPr id="22" name="Picture Placeholder 21">
            <a:extLst>
              <a:ext uri="{FF2B5EF4-FFF2-40B4-BE49-F238E27FC236}">
                <a16:creationId xmlns:a16="http://schemas.microsoft.com/office/drawing/2014/main" id="{BBF49C4E-D4FF-4BC7-88F1-96637E5FD2BD}"/>
              </a:ext>
            </a:extLst>
          </p:cNvPr>
          <p:cNvPicPr>
            <a:picLocks noGrp="1" noChangeAspect="1"/>
          </p:cNvPicPr>
          <p:nvPr>
            <p:ph type="pic" sz="quarter" idx="14"/>
          </p:nvPr>
        </p:nvPicPr>
        <p:blipFill>
          <a:blip r:embed="rId3"/>
          <a:srcRect l="7823" r="7823"/>
          <a:stretch>
            <a:fillRect/>
          </a:stretch>
        </p:blipFill>
        <p:spPr/>
      </p:pic>
      <p:pic>
        <p:nvPicPr>
          <p:cNvPr id="24" name="Picture 23">
            <a:extLst>
              <a:ext uri="{FF2B5EF4-FFF2-40B4-BE49-F238E27FC236}">
                <a16:creationId xmlns:a16="http://schemas.microsoft.com/office/drawing/2014/main" id="{12D985B1-67C1-411A-9B49-2BAE66223D28}"/>
              </a:ext>
            </a:extLst>
          </p:cNvPr>
          <p:cNvPicPr>
            <a:picLocks noChangeAspect="1"/>
          </p:cNvPicPr>
          <p:nvPr/>
        </p:nvPicPr>
        <p:blipFill>
          <a:blip r:embed="rId4"/>
          <a:stretch>
            <a:fillRect/>
          </a:stretch>
        </p:blipFill>
        <p:spPr>
          <a:xfrm>
            <a:off x="10920933" y="5077066"/>
            <a:ext cx="850380" cy="850380"/>
          </a:xfrm>
          <a:prstGeom prst="rect">
            <a:avLst/>
          </a:prstGeom>
        </p:spPr>
      </p:pic>
      <p:sp>
        <p:nvSpPr>
          <p:cNvPr id="25" name="TextBox 24">
            <a:extLst>
              <a:ext uri="{FF2B5EF4-FFF2-40B4-BE49-F238E27FC236}">
                <a16:creationId xmlns:a16="http://schemas.microsoft.com/office/drawing/2014/main" id="{B9ADAD26-C5C1-4917-BA7A-42A32DEBEF4E}"/>
              </a:ext>
            </a:extLst>
          </p:cNvPr>
          <p:cNvSpPr txBox="1"/>
          <p:nvPr/>
        </p:nvSpPr>
        <p:spPr>
          <a:xfrm>
            <a:off x="6299200" y="6206714"/>
            <a:ext cx="3197792" cy="369332"/>
          </a:xfrm>
          <a:prstGeom prst="rect">
            <a:avLst/>
          </a:prstGeom>
          <a:noFill/>
        </p:spPr>
        <p:txBody>
          <a:bodyPr wrap="square" rtlCol="0">
            <a:spAutoFit/>
          </a:bodyPr>
          <a:lstStyle/>
          <a:p>
            <a:r>
              <a:rPr lang="en-US" i="1" dirty="0"/>
              <a:t>https://github.com/openworm</a:t>
            </a:r>
          </a:p>
        </p:txBody>
      </p:sp>
    </p:spTree>
    <p:extLst>
      <p:ext uri="{BB962C8B-B14F-4D97-AF65-F5344CB8AC3E}">
        <p14:creationId xmlns:p14="http://schemas.microsoft.com/office/powerpoint/2010/main" val="2970858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B86E961-B76E-423F-995E-11B31E921437}"/>
              </a:ext>
            </a:extLst>
          </p:cNvPr>
          <p:cNvSpPr>
            <a:spLocks noGrp="1"/>
          </p:cNvSpPr>
          <p:nvPr>
            <p:ph sz="half" idx="1"/>
          </p:nvPr>
        </p:nvSpPr>
        <p:spPr>
          <a:xfrm>
            <a:off x="420687" y="1132114"/>
            <a:ext cx="5472113" cy="5543960"/>
          </a:xfrm>
        </p:spPr>
        <p:txBody>
          <a:bodyPr/>
          <a:lstStyle/>
          <a:p>
            <a:pPr algn="l"/>
            <a:r>
              <a:rPr lang="en-US" sz="2000" i="0" dirty="0">
                <a:latin typeface="Bahnschrift Light SemiCondensed" panose="020B0502040204020203" pitchFamily="34" charset="0"/>
              </a:rPr>
              <a:t>“Galaxy is a scientific workflow, data integration, and data and analysis persistence and publishing platform that aims to make computational biology accessible to research scientists that do not have computer programming or systems administration experience.”</a:t>
            </a:r>
          </a:p>
          <a:p>
            <a:pPr marL="342900" indent="-342900" algn="l">
              <a:buFont typeface="Arial" panose="020B0604020202020204" pitchFamily="34" charset="0"/>
              <a:buChar char="•"/>
            </a:pPr>
            <a:r>
              <a:rPr lang="en-US" sz="2000" i="0" dirty="0">
                <a:latin typeface="Bahnschrift Light SemiCondensed" panose="020B0502040204020203" pitchFamily="34" charset="0"/>
              </a:rPr>
              <a:t>GUI friendly but still open source workflow intended to be used by researchers who are using bioinformatics in their work but are not trained as bioinformaticians</a:t>
            </a:r>
          </a:p>
          <a:p>
            <a:pPr marL="342900" indent="-342900" algn="l">
              <a:buFont typeface="Arial" panose="020B0604020202020204" pitchFamily="34" charset="0"/>
              <a:buChar char="•"/>
            </a:pPr>
            <a:r>
              <a:rPr lang="en-US" sz="2000" i="0" dirty="0">
                <a:latin typeface="Bahnschrift Light SemiCondensed" panose="020B0502040204020203" pitchFamily="34" charset="0"/>
              </a:rPr>
              <a:t>By actively developing and fostering a great community, the users don’t have to worry about the under-the-hood of the application</a:t>
            </a:r>
          </a:p>
          <a:p>
            <a:pPr marL="342900" indent="-342900" algn="l">
              <a:buFont typeface="Arial" panose="020B0604020202020204" pitchFamily="34" charset="0"/>
              <a:buChar char="•"/>
            </a:pPr>
            <a:r>
              <a:rPr lang="en-US" sz="2000" i="0" dirty="0">
                <a:latin typeface="Bahnschrift Light SemiCondensed" panose="020B0502040204020203" pitchFamily="34" charset="0"/>
              </a:rPr>
              <a:t>Specialized tools are developed for most cell types and different analyses for various data types</a:t>
            </a:r>
          </a:p>
          <a:p>
            <a:pPr marL="342900" indent="-342900" algn="l">
              <a:buFont typeface="Arial" panose="020B0604020202020204" pitchFamily="34" charset="0"/>
              <a:buChar char="•"/>
            </a:pPr>
            <a:r>
              <a:rPr lang="en-US" sz="2000" i="0" dirty="0">
                <a:latin typeface="Bahnschrift Light SemiCondensed" panose="020B0502040204020203" pitchFamily="34" charset="0"/>
              </a:rPr>
              <a:t>Makes a cutting edge field rather accessible</a:t>
            </a:r>
          </a:p>
          <a:p>
            <a:pPr algn="l"/>
            <a:endParaRPr lang="en-US" sz="2000" i="0" dirty="0">
              <a:latin typeface="Bahnschrift Light SemiCondensed" panose="020B0502040204020203" pitchFamily="34" charset="0"/>
            </a:endParaRPr>
          </a:p>
          <a:p>
            <a:pPr algn="l"/>
            <a:endParaRPr lang="en-US" sz="2000" i="0" dirty="0">
              <a:latin typeface="Bahnschrift Light SemiCondensed" panose="020B0502040204020203" pitchFamily="34" charset="0"/>
            </a:endParaRPr>
          </a:p>
        </p:txBody>
      </p:sp>
      <p:sp>
        <p:nvSpPr>
          <p:cNvPr id="6" name="Slide Number Placeholder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a:lstStyle/>
          <a:p>
            <a:fld id="{19B51A1E-902D-48AF-9020-955120F399B6}" type="slidenum">
              <a:rPr lang="en-ZA" smtClean="0"/>
              <a:pPr/>
              <a:t>17</a:t>
            </a:fld>
            <a:endParaRPr lang="en-ZA" dirty="0"/>
          </a:p>
        </p:txBody>
      </p:sp>
      <p:sp>
        <p:nvSpPr>
          <p:cNvPr id="8" name="Title 7" hidden="1">
            <a:extLst>
              <a:ext uri="{FF2B5EF4-FFF2-40B4-BE49-F238E27FC236}">
                <a16:creationId xmlns:a16="http://schemas.microsoft.com/office/drawing/2014/main" id="{D4D7552C-2487-44D3-B47B-039B6E9A6EC6}"/>
              </a:ext>
            </a:extLst>
          </p:cNvPr>
          <p:cNvSpPr>
            <a:spLocks noGrp="1"/>
          </p:cNvSpPr>
          <p:nvPr>
            <p:ph type="title"/>
          </p:nvPr>
        </p:nvSpPr>
        <p:spPr/>
        <p:txBody>
          <a:bodyPr/>
          <a:lstStyle/>
          <a:p>
            <a:r>
              <a:rPr lang="en-US" dirty="0"/>
              <a:t>Image SLide</a:t>
            </a:r>
          </a:p>
        </p:txBody>
      </p:sp>
      <p:pic>
        <p:nvPicPr>
          <p:cNvPr id="10" name="Picture 9">
            <a:extLst>
              <a:ext uri="{FF2B5EF4-FFF2-40B4-BE49-F238E27FC236}">
                <a16:creationId xmlns:a16="http://schemas.microsoft.com/office/drawing/2014/main" id="{B7B7E06E-E59F-45E4-B4A3-9B78F5275ADA}"/>
              </a:ext>
            </a:extLst>
          </p:cNvPr>
          <p:cNvPicPr>
            <a:picLocks noChangeAspect="1"/>
          </p:cNvPicPr>
          <p:nvPr/>
        </p:nvPicPr>
        <p:blipFill rotWithShape="1">
          <a:blip r:embed="rId2"/>
          <a:srcRect t="36414"/>
          <a:stretch/>
        </p:blipFill>
        <p:spPr>
          <a:xfrm>
            <a:off x="9975963" y="6303522"/>
            <a:ext cx="1471539" cy="459747"/>
          </a:xfrm>
          <a:prstGeom prst="rect">
            <a:avLst/>
          </a:prstGeom>
        </p:spPr>
      </p:pic>
      <p:sp>
        <p:nvSpPr>
          <p:cNvPr id="11" name="Text Placeholder 3">
            <a:extLst>
              <a:ext uri="{FF2B5EF4-FFF2-40B4-BE49-F238E27FC236}">
                <a16:creationId xmlns:a16="http://schemas.microsoft.com/office/drawing/2014/main" id="{4ED62499-4A55-4D34-BBE2-851ACB696189}"/>
              </a:ext>
            </a:extLst>
          </p:cNvPr>
          <p:cNvSpPr txBox="1">
            <a:spLocks/>
          </p:cNvSpPr>
          <p:nvPr/>
        </p:nvSpPr>
        <p:spPr>
          <a:xfrm>
            <a:off x="286856" y="432000"/>
            <a:ext cx="4500000" cy="498616"/>
          </a:xfrm>
          <a:prstGeom prst="rect">
            <a:avLst/>
          </a:prstGeom>
          <a:solidFill>
            <a:schemeClr val="tx1">
              <a:lumMod val="75000"/>
              <a:lumOff val="25000"/>
            </a:schemeClr>
          </a:solidFill>
        </p:spPr>
        <p:txBody>
          <a:bodyPr vert="horz" lIns="0" tIns="0" rIns="0" bIns="0" rtlCol="0" anchor="b">
            <a:noAutofit/>
          </a:bodyPr>
          <a:lstStyle>
            <a:lvl1pPr marL="0" indent="0" algn="r"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endParaRPr lang="en-ZA" sz="2400" b="1" i="0" dirty="0">
              <a:solidFill>
                <a:schemeClr val="bg1"/>
              </a:solidFill>
              <a:latin typeface="+mj-lt"/>
            </a:endParaRPr>
          </a:p>
        </p:txBody>
      </p:sp>
      <p:sp>
        <p:nvSpPr>
          <p:cNvPr id="12" name="TextBox 11">
            <a:extLst>
              <a:ext uri="{FF2B5EF4-FFF2-40B4-BE49-F238E27FC236}">
                <a16:creationId xmlns:a16="http://schemas.microsoft.com/office/drawing/2014/main" id="{61CD768A-45C4-4835-B7D0-4702BF0A040B}"/>
              </a:ext>
            </a:extLst>
          </p:cNvPr>
          <p:cNvSpPr txBox="1"/>
          <p:nvPr/>
        </p:nvSpPr>
        <p:spPr>
          <a:xfrm>
            <a:off x="286856" y="472114"/>
            <a:ext cx="4500000" cy="461665"/>
          </a:xfrm>
          <a:prstGeom prst="rect">
            <a:avLst/>
          </a:prstGeom>
          <a:noFill/>
        </p:spPr>
        <p:txBody>
          <a:bodyPr wrap="square" rtlCol="0">
            <a:spAutoFit/>
          </a:bodyPr>
          <a:lstStyle/>
          <a:p>
            <a:r>
              <a:rPr lang="en-ZA" sz="2400" b="1" dirty="0">
                <a:solidFill>
                  <a:schemeClr val="bg1"/>
                </a:solidFill>
                <a:latin typeface="+mj-lt"/>
              </a:rPr>
              <a:t>GALAXY PROJECT</a:t>
            </a:r>
            <a:endParaRPr lang="en-US" sz="2400" dirty="0">
              <a:latin typeface="+mj-lt"/>
            </a:endParaRPr>
          </a:p>
        </p:txBody>
      </p:sp>
      <p:pic>
        <p:nvPicPr>
          <p:cNvPr id="24" name="Picture 23">
            <a:extLst>
              <a:ext uri="{FF2B5EF4-FFF2-40B4-BE49-F238E27FC236}">
                <a16:creationId xmlns:a16="http://schemas.microsoft.com/office/drawing/2014/main" id="{12D985B1-67C1-411A-9B49-2BAE66223D28}"/>
              </a:ext>
            </a:extLst>
          </p:cNvPr>
          <p:cNvPicPr>
            <a:picLocks noChangeAspect="1"/>
          </p:cNvPicPr>
          <p:nvPr/>
        </p:nvPicPr>
        <p:blipFill>
          <a:blip r:embed="rId3"/>
          <a:stretch>
            <a:fillRect/>
          </a:stretch>
        </p:blipFill>
        <p:spPr>
          <a:xfrm>
            <a:off x="10920933" y="5077066"/>
            <a:ext cx="850380" cy="850380"/>
          </a:xfrm>
          <a:prstGeom prst="rect">
            <a:avLst/>
          </a:prstGeom>
        </p:spPr>
      </p:pic>
      <p:sp>
        <p:nvSpPr>
          <p:cNvPr id="25" name="TextBox 24">
            <a:extLst>
              <a:ext uri="{FF2B5EF4-FFF2-40B4-BE49-F238E27FC236}">
                <a16:creationId xmlns:a16="http://schemas.microsoft.com/office/drawing/2014/main" id="{B9ADAD26-C5C1-4917-BA7A-42A32DEBEF4E}"/>
              </a:ext>
            </a:extLst>
          </p:cNvPr>
          <p:cNvSpPr txBox="1"/>
          <p:nvPr/>
        </p:nvSpPr>
        <p:spPr>
          <a:xfrm>
            <a:off x="6299200" y="6206714"/>
            <a:ext cx="3197792" cy="369332"/>
          </a:xfrm>
          <a:prstGeom prst="rect">
            <a:avLst/>
          </a:prstGeom>
          <a:noFill/>
        </p:spPr>
        <p:txBody>
          <a:bodyPr wrap="square" rtlCol="0">
            <a:spAutoFit/>
          </a:bodyPr>
          <a:lstStyle/>
          <a:p>
            <a:r>
              <a:rPr lang="en-US" i="1" dirty="0"/>
              <a:t>https://usegalaxy.org</a:t>
            </a:r>
          </a:p>
        </p:txBody>
      </p:sp>
      <p:pic>
        <p:nvPicPr>
          <p:cNvPr id="3" name="Picture 2">
            <a:extLst>
              <a:ext uri="{FF2B5EF4-FFF2-40B4-BE49-F238E27FC236}">
                <a16:creationId xmlns:a16="http://schemas.microsoft.com/office/drawing/2014/main" id="{C6C64057-4FAA-4B73-820B-9ABD4E545974}"/>
              </a:ext>
            </a:extLst>
          </p:cNvPr>
          <p:cNvPicPr>
            <a:picLocks noChangeAspect="1"/>
          </p:cNvPicPr>
          <p:nvPr/>
        </p:nvPicPr>
        <p:blipFill>
          <a:blip r:embed="rId4"/>
          <a:stretch>
            <a:fillRect/>
          </a:stretch>
        </p:blipFill>
        <p:spPr>
          <a:xfrm>
            <a:off x="3994659" y="5860266"/>
            <a:ext cx="2304541" cy="815808"/>
          </a:xfrm>
          <a:prstGeom prst="rect">
            <a:avLst/>
          </a:prstGeom>
        </p:spPr>
      </p:pic>
      <p:pic>
        <p:nvPicPr>
          <p:cNvPr id="17" name="Picture Placeholder 16">
            <a:extLst>
              <a:ext uri="{FF2B5EF4-FFF2-40B4-BE49-F238E27FC236}">
                <a16:creationId xmlns:a16="http://schemas.microsoft.com/office/drawing/2014/main" id="{BC2F87F9-3EC3-42B9-A11E-D311C497EBDA}"/>
              </a:ext>
            </a:extLst>
          </p:cNvPr>
          <p:cNvPicPr>
            <a:picLocks noGrp="1" noChangeAspect="1"/>
          </p:cNvPicPr>
          <p:nvPr>
            <p:ph type="pic" sz="quarter" idx="14"/>
          </p:nvPr>
        </p:nvPicPr>
        <p:blipFill>
          <a:blip r:embed="rId5"/>
          <a:srcRect l="14371" r="14371"/>
          <a:stretch>
            <a:fillRect/>
          </a:stretch>
        </p:blipFill>
        <p:spPr/>
      </p:pic>
    </p:spTree>
    <p:extLst>
      <p:ext uri="{BB962C8B-B14F-4D97-AF65-F5344CB8AC3E}">
        <p14:creationId xmlns:p14="http://schemas.microsoft.com/office/powerpoint/2010/main" val="3273995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B86E961-B76E-423F-995E-11B31E921437}"/>
              </a:ext>
            </a:extLst>
          </p:cNvPr>
          <p:cNvSpPr>
            <a:spLocks noGrp="1"/>
          </p:cNvSpPr>
          <p:nvPr>
            <p:ph sz="half" idx="1"/>
          </p:nvPr>
        </p:nvSpPr>
        <p:spPr>
          <a:xfrm>
            <a:off x="420687" y="1596571"/>
            <a:ext cx="5472113" cy="4594679"/>
          </a:xfrm>
        </p:spPr>
        <p:txBody>
          <a:bodyPr/>
          <a:lstStyle/>
          <a:p>
            <a:pPr algn="l"/>
            <a:r>
              <a:rPr lang="en-US" sz="2200" i="0" dirty="0">
                <a:latin typeface="Bahnschrift Light SemiCondensed" panose="020B0502040204020203" pitchFamily="34" charset="0"/>
              </a:rPr>
              <a:t>“OpenAI is a non-profit AI research company, discovering and enacting the path to safe</a:t>
            </a:r>
            <a:br>
              <a:rPr lang="en-US" sz="2200" i="0" dirty="0">
                <a:latin typeface="Bahnschrift Light SemiCondensed" panose="020B0502040204020203" pitchFamily="34" charset="0"/>
              </a:rPr>
            </a:br>
            <a:r>
              <a:rPr lang="en-US" sz="2200" i="0" dirty="0">
                <a:latin typeface="Bahnschrift Light SemiCondensed" panose="020B0502040204020203" pitchFamily="34" charset="0"/>
              </a:rPr>
              <a:t>artificial general intelligence.”</a:t>
            </a:r>
          </a:p>
          <a:p>
            <a:pPr algn="l"/>
            <a:r>
              <a:rPr lang="en-US" sz="2000" i="0" dirty="0">
                <a:latin typeface="Bahnschrift Light SemiCondensed" panose="020B0502040204020203" pitchFamily="34" charset="0"/>
              </a:rPr>
              <a:t>-Many researchers are interested in incorporating AI or Machine Learning into their work, but lack the knowledge needed to make their own algorithms</a:t>
            </a:r>
          </a:p>
          <a:p>
            <a:pPr algn="l"/>
            <a:r>
              <a:rPr lang="en-US" sz="2000" i="0" dirty="0">
                <a:latin typeface="Bahnschrift Light SemiCondensed" panose="020B0502040204020203" pitchFamily="34" charset="0"/>
              </a:rPr>
              <a:t>-OpenAI already conducts research and publishes regularly, and provides a means towards the safe development of AGI</a:t>
            </a:r>
          </a:p>
          <a:p>
            <a:pPr algn="l"/>
            <a:r>
              <a:rPr lang="en-US" sz="2000" i="0" dirty="0">
                <a:latin typeface="Bahnschrift Light SemiCondensed" panose="020B0502040204020203" pitchFamily="34" charset="0"/>
              </a:rPr>
              <a:t>-Currently staff 60 researchers and engineers full-time</a:t>
            </a:r>
          </a:p>
          <a:p>
            <a:pPr algn="l"/>
            <a:r>
              <a:rPr lang="en-US" sz="2000" i="0" dirty="0">
                <a:latin typeface="Bahnschrift Light SemiCondensed" panose="020B0502040204020203" pitchFamily="34" charset="0"/>
              </a:rPr>
              <a:t>-Develop open source platforms and tools for researchers to use and implement algorithms into their work</a:t>
            </a:r>
          </a:p>
          <a:p>
            <a:pPr algn="l"/>
            <a:endParaRPr lang="en-US" sz="2000" i="0" dirty="0">
              <a:latin typeface="Bahnschrift Light SemiCondensed" panose="020B0502040204020203" pitchFamily="34" charset="0"/>
            </a:endParaRPr>
          </a:p>
        </p:txBody>
      </p:sp>
      <p:sp>
        <p:nvSpPr>
          <p:cNvPr id="6" name="Slide Number Placeholder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a:lstStyle/>
          <a:p>
            <a:fld id="{19B51A1E-902D-48AF-9020-955120F399B6}" type="slidenum">
              <a:rPr lang="en-ZA" smtClean="0"/>
              <a:pPr/>
              <a:t>18</a:t>
            </a:fld>
            <a:endParaRPr lang="en-ZA" dirty="0"/>
          </a:p>
        </p:txBody>
      </p:sp>
      <p:sp>
        <p:nvSpPr>
          <p:cNvPr id="8" name="Title 7" hidden="1">
            <a:extLst>
              <a:ext uri="{FF2B5EF4-FFF2-40B4-BE49-F238E27FC236}">
                <a16:creationId xmlns:a16="http://schemas.microsoft.com/office/drawing/2014/main" id="{D4D7552C-2487-44D3-B47B-039B6E9A6EC6}"/>
              </a:ext>
            </a:extLst>
          </p:cNvPr>
          <p:cNvSpPr>
            <a:spLocks noGrp="1"/>
          </p:cNvSpPr>
          <p:nvPr>
            <p:ph type="title"/>
          </p:nvPr>
        </p:nvSpPr>
        <p:spPr/>
        <p:txBody>
          <a:bodyPr/>
          <a:lstStyle/>
          <a:p>
            <a:r>
              <a:rPr lang="en-US" dirty="0"/>
              <a:t>Image SLide</a:t>
            </a:r>
          </a:p>
        </p:txBody>
      </p:sp>
      <p:pic>
        <p:nvPicPr>
          <p:cNvPr id="10" name="Picture 9">
            <a:extLst>
              <a:ext uri="{FF2B5EF4-FFF2-40B4-BE49-F238E27FC236}">
                <a16:creationId xmlns:a16="http://schemas.microsoft.com/office/drawing/2014/main" id="{B7B7E06E-E59F-45E4-B4A3-9B78F5275ADA}"/>
              </a:ext>
            </a:extLst>
          </p:cNvPr>
          <p:cNvPicPr>
            <a:picLocks noChangeAspect="1"/>
          </p:cNvPicPr>
          <p:nvPr/>
        </p:nvPicPr>
        <p:blipFill rotWithShape="1">
          <a:blip r:embed="rId2"/>
          <a:srcRect t="36414"/>
          <a:stretch/>
        </p:blipFill>
        <p:spPr>
          <a:xfrm>
            <a:off x="9975963" y="6303522"/>
            <a:ext cx="1471539" cy="459747"/>
          </a:xfrm>
          <a:prstGeom prst="rect">
            <a:avLst/>
          </a:prstGeom>
        </p:spPr>
      </p:pic>
      <p:sp>
        <p:nvSpPr>
          <p:cNvPr id="11" name="Text Placeholder 3">
            <a:extLst>
              <a:ext uri="{FF2B5EF4-FFF2-40B4-BE49-F238E27FC236}">
                <a16:creationId xmlns:a16="http://schemas.microsoft.com/office/drawing/2014/main" id="{4ED62499-4A55-4D34-BBE2-851ACB696189}"/>
              </a:ext>
            </a:extLst>
          </p:cNvPr>
          <p:cNvSpPr txBox="1">
            <a:spLocks/>
          </p:cNvSpPr>
          <p:nvPr/>
        </p:nvSpPr>
        <p:spPr>
          <a:xfrm>
            <a:off x="286856" y="432000"/>
            <a:ext cx="4500000" cy="498616"/>
          </a:xfrm>
          <a:prstGeom prst="rect">
            <a:avLst/>
          </a:prstGeom>
          <a:solidFill>
            <a:schemeClr val="tx1">
              <a:lumMod val="75000"/>
              <a:lumOff val="25000"/>
            </a:schemeClr>
          </a:solidFill>
        </p:spPr>
        <p:txBody>
          <a:bodyPr vert="horz" lIns="0" tIns="0" rIns="0" bIns="0" rtlCol="0" anchor="b">
            <a:noAutofit/>
          </a:bodyPr>
          <a:lstStyle>
            <a:lvl1pPr marL="0" indent="0" algn="r"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endParaRPr lang="en-ZA" sz="2400" b="1" i="0" dirty="0">
              <a:solidFill>
                <a:schemeClr val="bg1"/>
              </a:solidFill>
              <a:latin typeface="+mj-lt"/>
            </a:endParaRPr>
          </a:p>
        </p:txBody>
      </p:sp>
      <p:sp>
        <p:nvSpPr>
          <p:cNvPr id="12" name="TextBox 11">
            <a:extLst>
              <a:ext uri="{FF2B5EF4-FFF2-40B4-BE49-F238E27FC236}">
                <a16:creationId xmlns:a16="http://schemas.microsoft.com/office/drawing/2014/main" id="{61CD768A-45C4-4835-B7D0-4702BF0A040B}"/>
              </a:ext>
            </a:extLst>
          </p:cNvPr>
          <p:cNvSpPr txBox="1"/>
          <p:nvPr/>
        </p:nvSpPr>
        <p:spPr>
          <a:xfrm>
            <a:off x="286856" y="472114"/>
            <a:ext cx="4500000" cy="461665"/>
          </a:xfrm>
          <a:prstGeom prst="rect">
            <a:avLst/>
          </a:prstGeom>
          <a:noFill/>
        </p:spPr>
        <p:txBody>
          <a:bodyPr wrap="square" rtlCol="0">
            <a:spAutoFit/>
          </a:bodyPr>
          <a:lstStyle/>
          <a:p>
            <a:r>
              <a:rPr lang="en-ZA" sz="2400" b="1" dirty="0">
                <a:solidFill>
                  <a:schemeClr val="bg1"/>
                </a:solidFill>
                <a:latin typeface="+mj-lt"/>
              </a:rPr>
              <a:t>OPEN A.I. PROJECT</a:t>
            </a:r>
            <a:endParaRPr lang="en-US" sz="2400" dirty="0">
              <a:latin typeface="+mj-lt"/>
            </a:endParaRPr>
          </a:p>
        </p:txBody>
      </p:sp>
      <p:pic>
        <p:nvPicPr>
          <p:cNvPr id="13" name="Picture Placeholder 12">
            <a:extLst>
              <a:ext uri="{FF2B5EF4-FFF2-40B4-BE49-F238E27FC236}">
                <a16:creationId xmlns:a16="http://schemas.microsoft.com/office/drawing/2014/main" id="{1B6039D1-C70D-48EC-A919-86CCDB304225}"/>
              </a:ext>
            </a:extLst>
          </p:cNvPr>
          <p:cNvPicPr>
            <a:picLocks noGrp="1" noChangeAspect="1"/>
          </p:cNvPicPr>
          <p:nvPr>
            <p:ph type="pic" sz="quarter" idx="14"/>
          </p:nvPr>
        </p:nvPicPr>
        <p:blipFill>
          <a:blip r:embed="rId3"/>
          <a:srcRect l="1266" r="1266"/>
          <a:stretch>
            <a:fillRect/>
          </a:stretch>
        </p:blipFill>
        <p:spPr>
          <a:prstGeom prst="rect">
            <a:avLst/>
          </a:prstGeom>
        </p:spPr>
      </p:pic>
      <p:sp>
        <p:nvSpPr>
          <p:cNvPr id="14" name="TextBox 13">
            <a:extLst>
              <a:ext uri="{FF2B5EF4-FFF2-40B4-BE49-F238E27FC236}">
                <a16:creationId xmlns:a16="http://schemas.microsoft.com/office/drawing/2014/main" id="{9A530827-0FE5-4BCD-91B3-DEB22CF1421C}"/>
              </a:ext>
            </a:extLst>
          </p:cNvPr>
          <p:cNvSpPr txBox="1"/>
          <p:nvPr/>
        </p:nvSpPr>
        <p:spPr>
          <a:xfrm>
            <a:off x="6096000" y="6307692"/>
            <a:ext cx="3410857" cy="369332"/>
          </a:xfrm>
          <a:prstGeom prst="rect">
            <a:avLst/>
          </a:prstGeom>
          <a:noFill/>
        </p:spPr>
        <p:txBody>
          <a:bodyPr wrap="square" rtlCol="0">
            <a:spAutoFit/>
          </a:bodyPr>
          <a:lstStyle/>
          <a:p>
            <a:r>
              <a:rPr lang="en-US" i="1" dirty="0"/>
              <a:t>https://github.com/openai</a:t>
            </a:r>
          </a:p>
        </p:txBody>
      </p:sp>
    </p:spTree>
    <p:extLst>
      <p:ext uri="{BB962C8B-B14F-4D97-AF65-F5344CB8AC3E}">
        <p14:creationId xmlns:p14="http://schemas.microsoft.com/office/powerpoint/2010/main" val="115295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a:lstStyle/>
          <a:p>
            <a:fld id="{19B51A1E-902D-48AF-9020-955120F399B6}" type="slidenum">
              <a:rPr lang="en-ZA" smtClean="0"/>
              <a:pPr/>
              <a:t>19</a:t>
            </a:fld>
            <a:endParaRPr lang="en-ZA" dirty="0"/>
          </a:p>
        </p:txBody>
      </p:sp>
      <p:sp>
        <p:nvSpPr>
          <p:cNvPr id="8" name="Title 7" hidden="1">
            <a:extLst>
              <a:ext uri="{FF2B5EF4-FFF2-40B4-BE49-F238E27FC236}">
                <a16:creationId xmlns:a16="http://schemas.microsoft.com/office/drawing/2014/main" id="{D4D7552C-2487-44D3-B47B-039B6E9A6EC6}"/>
              </a:ext>
            </a:extLst>
          </p:cNvPr>
          <p:cNvSpPr>
            <a:spLocks noGrp="1"/>
          </p:cNvSpPr>
          <p:nvPr>
            <p:ph type="title"/>
          </p:nvPr>
        </p:nvSpPr>
        <p:spPr/>
        <p:txBody>
          <a:bodyPr/>
          <a:lstStyle/>
          <a:p>
            <a:r>
              <a:rPr lang="en-US" dirty="0"/>
              <a:t>Image SLide</a:t>
            </a:r>
          </a:p>
        </p:txBody>
      </p:sp>
      <p:pic>
        <p:nvPicPr>
          <p:cNvPr id="10" name="Picture 9">
            <a:extLst>
              <a:ext uri="{FF2B5EF4-FFF2-40B4-BE49-F238E27FC236}">
                <a16:creationId xmlns:a16="http://schemas.microsoft.com/office/drawing/2014/main" id="{B7B7E06E-E59F-45E4-B4A3-9B78F5275ADA}"/>
              </a:ext>
            </a:extLst>
          </p:cNvPr>
          <p:cNvPicPr>
            <a:picLocks noChangeAspect="1"/>
          </p:cNvPicPr>
          <p:nvPr/>
        </p:nvPicPr>
        <p:blipFill rotWithShape="1">
          <a:blip r:embed="rId2"/>
          <a:srcRect t="36414"/>
          <a:stretch/>
        </p:blipFill>
        <p:spPr>
          <a:xfrm>
            <a:off x="9975963" y="6303522"/>
            <a:ext cx="1471539" cy="459747"/>
          </a:xfrm>
          <a:prstGeom prst="rect">
            <a:avLst/>
          </a:prstGeom>
        </p:spPr>
      </p:pic>
      <p:sp>
        <p:nvSpPr>
          <p:cNvPr id="11" name="Text Placeholder 3">
            <a:extLst>
              <a:ext uri="{FF2B5EF4-FFF2-40B4-BE49-F238E27FC236}">
                <a16:creationId xmlns:a16="http://schemas.microsoft.com/office/drawing/2014/main" id="{4ED62499-4A55-4D34-BBE2-851ACB696189}"/>
              </a:ext>
            </a:extLst>
          </p:cNvPr>
          <p:cNvSpPr txBox="1">
            <a:spLocks/>
          </p:cNvSpPr>
          <p:nvPr/>
        </p:nvSpPr>
        <p:spPr>
          <a:xfrm>
            <a:off x="286856" y="432000"/>
            <a:ext cx="4500000" cy="498616"/>
          </a:xfrm>
          <a:prstGeom prst="rect">
            <a:avLst/>
          </a:prstGeom>
          <a:solidFill>
            <a:schemeClr val="tx1">
              <a:lumMod val="75000"/>
              <a:lumOff val="25000"/>
            </a:schemeClr>
          </a:solidFill>
        </p:spPr>
        <p:txBody>
          <a:bodyPr vert="horz" lIns="0" tIns="0" rIns="0" bIns="0" rtlCol="0" anchor="b">
            <a:noAutofit/>
          </a:bodyPr>
          <a:lstStyle>
            <a:lvl1pPr marL="0" indent="0" algn="r" defTabSz="914400" rtl="0" eaLnBrk="1" latinLnBrk="0" hangingPunct="1">
              <a:lnSpc>
                <a:spcPct val="90000"/>
              </a:lnSpc>
              <a:spcBef>
                <a:spcPts val="1000"/>
              </a:spcBef>
              <a:buFont typeface="Arial" panose="020B0604020202020204" pitchFamily="34" charset="0"/>
              <a:buNone/>
              <a:defRPr sz="1800" i="1"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endParaRPr lang="en-ZA" sz="2400" b="1" i="0" dirty="0">
              <a:solidFill>
                <a:schemeClr val="bg1"/>
              </a:solidFill>
              <a:latin typeface="+mj-lt"/>
            </a:endParaRPr>
          </a:p>
        </p:txBody>
      </p:sp>
      <p:sp>
        <p:nvSpPr>
          <p:cNvPr id="12" name="TextBox 11">
            <a:extLst>
              <a:ext uri="{FF2B5EF4-FFF2-40B4-BE49-F238E27FC236}">
                <a16:creationId xmlns:a16="http://schemas.microsoft.com/office/drawing/2014/main" id="{61CD768A-45C4-4835-B7D0-4702BF0A040B}"/>
              </a:ext>
            </a:extLst>
          </p:cNvPr>
          <p:cNvSpPr txBox="1"/>
          <p:nvPr/>
        </p:nvSpPr>
        <p:spPr>
          <a:xfrm>
            <a:off x="286856" y="472114"/>
            <a:ext cx="4895200" cy="461665"/>
          </a:xfrm>
          <a:prstGeom prst="rect">
            <a:avLst/>
          </a:prstGeom>
          <a:noFill/>
        </p:spPr>
        <p:txBody>
          <a:bodyPr wrap="square" rtlCol="0">
            <a:spAutoFit/>
          </a:bodyPr>
          <a:lstStyle/>
          <a:p>
            <a:r>
              <a:rPr lang="en-ZA" sz="2400" b="1" dirty="0">
                <a:solidFill>
                  <a:schemeClr val="bg1"/>
                </a:solidFill>
                <a:latin typeface="+mj-lt"/>
              </a:rPr>
              <a:t>OTHERS</a:t>
            </a:r>
            <a:endParaRPr lang="en-US" sz="2400" dirty="0">
              <a:latin typeface="+mj-lt"/>
            </a:endParaRPr>
          </a:p>
        </p:txBody>
      </p:sp>
      <p:pic>
        <p:nvPicPr>
          <p:cNvPr id="18" name="Picture 17">
            <a:extLst>
              <a:ext uri="{FF2B5EF4-FFF2-40B4-BE49-F238E27FC236}">
                <a16:creationId xmlns:a16="http://schemas.microsoft.com/office/drawing/2014/main" id="{03001E92-977C-4BE2-88B4-D5C8DD1461C3}"/>
              </a:ext>
            </a:extLst>
          </p:cNvPr>
          <p:cNvPicPr>
            <a:picLocks noChangeAspect="1"/>
          </p:cNvPicPr>
          <p:nvPr/>
        </p:nvPicPr>
        <p:blipFill>
          <a:blip r:embed="rId3"/>
          <a:stretch>
            <a:fillRect/>
          </a:stretch>
        </p:blipFill>
        <p:spPr>
          <a:xfrm>
            <a:off x="371703" y="5700483"/>
            <a:ext cx="3158315" cy="802608"/>
          </a:xfrm>
          <a:prstGeom prst="rect">
            <a:avLst/>
          </a:prstGeom>
        </p:spPr>
      </p:pic>
      <p:pic>
        <p:nvPicPr>
          <p:cNvPr id="19" name="Picture 18">
            <a:extLst>
              <a:ext uri="{FF2B5EF4-FFF2-40B4-BE49-F238E27FC236}">
                <a16:creationId xmlns:a16="http://schemas.microsoft.com/office/drawing/2014/main" id="{6B4FD053-B992-4E82-A3B6-B57B1A68E5FB}"/>
              </a:ext>
            </a:extLst>
          </p:cNvPr>
          <p:cNvPicPr>
            <a:picLocks noChangeAspect="1"/>
          </p:cNvPicPr>
          <p:nvPr/>
        </p:nvPicPr>
        <p:blipFill>
          <a:blip r:embed="rId4"/>
          <a:stretch>
            <a:fillRect/>
          </a:stretch>
        </p:blipFill>
        <p:spPr>
          <a:xfrm>
            <a:off x="3864590" y="1153948"/>
            <a:ext cx="2076446" cy="1406358"/>
          </a:xfrm>
          <a:prstGeom prst="rect">
            <a:avLst/>
          </a:prstGeom>
        </p:spPr>
      </p:pic>
      <p:pic>
        <p:nvPicPr>
          <p:cNvPr id="20" name="Picture 19">
            <a:extLst>
              <a:ext uri="{FF2B5EF4-FFF2-40B4-BE49-F238E27FC236}">
                <a16:creationId xmlns:a16="http://schemas.microsoft.com/office/drawing/2014/main" id="{0B16EAD9-30F8-4F63-B8FA-6FDC340D6C24}"/>
              </a:ext>
            </a:extLst>
          </p:cNvPr>
          <p:cNvPicPr>
            <a:picLocks noChangeAspect="1"/>
          </p:cNvPicPr>
          <p:nvPr/>
        </p:nvPicPr>
        <p:blipFill rotWithShape="1">
          <a:blip r:embed="rId5"/>
          <a:srcRect r="39426" b="-7606"/>
          <a:stretch/>
        </p:blipFill>
        <p:spPr>
          <a:xfrm>
            <a:off x="371703" y="4797162"/>
            <a:ext cx="2667139" cy="802608"/>
          </a:xfrm>
          <a:prstGeom prst="rect">
            <a:avLst/>
          </a:prstGeom>
        </p:spPr>
      </p:pic>
      <p:pic>
        <p:nvPicPr>
          <p:cNvPr id="21" name="Picture 20">
            <a:extLst>
              <a:ext uri="{FF2B5EF4-FFF2-40B4-BE49-F238E27FC236}">
                <a16:creationId xmlns:a16="http://schemas.microsoft.com/office/drawing/2014/main" id="{CC54DEF6-1D96-40F3-8F51-75596C6DE190}"/>
              </a:ext>
            </a:extLst>
          </p:cNvPr>
          <p:cNvPicPr>
            <a:picLocks noChangeAspect="1"/>
          </p:cNvPicPr>
          <p:nvPr/>
        </p:nvPicPr>
        <p:blipFill>
          <a:blip r:embed="rId6"/>
          <a:stretch>
            <a:fillRect/>
          </a:stretch>
        </p:blipFill>
        <p:spPr>
          <a:xfrm>
            <a:off x="371703" y="2152404"/>
            <a:ext cx="2582291" cy="1334184"/>
          </a:xfrm>
          <a:prstGeom prst="rect">
            <a:avLst/>
          </a:prstGeom>
        </p:spPr>
      </p:pic>
      <p:pic>
        <p:nvPicPr>
          <p:cNvPr id="22" name="Picture 21">
            <a:extLst>
              <a:ext uri="{FF2B5EF4-FFF2-40B4-BE49-F238E27FC236}">
                <a16:creationId xmlns:a16="http://schemas.microsoft.com/office/drawing/2014/main" id="{B38A0E4A-8543-4596-9EE9-F2BEC331245D}"/>
              </a:ext>
            </a:extLst>
          </p:cNvPr>
          <p:cNvPicPr>
            <a:picLocks noChangeAspect="1"/>
          </p:cNvPicPr>
          <p:nvPr/>
        </p:nvPicPr>
        <p:blipFill>
          <a:blip r:embed="rId7"/>
          <a:stretch>
            <a:fillRect/>
          </a:stretch>
        </p:blipFill>
        <p:spPr>
          <a:xfrm>
            <a:off x="371704" y="3657200"/>
            <a:ext cx="2582290" cy="961186"/>
          </a:xfrm>
          <a:prstGeom prst="rect">
            <a:avLst/>
          </a:prstGeom>
        </p:spPr>
      </p:pic>
      <p:pic>
        <p:nvPicPr>
          <p:cNvPr id="24" name="Picture 23">
            <a:extLst>
              <a:ext uri="{FF2B5EF4-FFF2-40B4-BE49-F238E27FC236}">
                <a16:creationId xmlns:a16="http://schemas.microsoft.com/office/drawing/2014/main" id="{37556C62-79FB-4C6B-A309-E6B5D6569882}"/>
              </a:ext>
            </a:extLst>
          </p:cNvPr>
          <p:cNvPicPr>
            <a:picLocks noChangeAspect="1"/>
          </p:cNvPicPr>
          <p:nvPr/>
        </p:nvPicPr>
        <p:blipFill>
          <a:blip r:embed="rId8"/>
          <a:stretch>
            <a:fillRect/>
          </a:stretch>
        </p:blipFill>
        <p:spPr>
          <a:xfrm>
            <a:off x="3438983" y="3040971"/>
            <a:ext cx="2076446" cy="1418905"/>
          </a:xfrm>
          <a:prstGeom prst="rect">
            <a:avLst/>
          </a:prstGeom>
        </p:spPr>
      </p:pic>
      <p:pic>
        <p:nvPicPr>
          <p:cNvPr id="30" name="Picture 29">
            <a:extLst>
              <a:ext uri="{FF2B5EF4-FFF2-40B4-BE49-F238E27FC236}">
                <a16:creationId xmlns:a16="http://schemas.microsoft.com/office/drawing/2014/main" id="{5D58F087-DB7C-4887-A7C7-2DC2ACEFA3E7}"/>
              </a:ext>
            </a:extLst>
          </p:cNvPr>
          <p:cNvPicPr>
            <a:picLocks noChangeAspect="1"/>
          </p:cNvPicPr>
          <p:nvPr/>
        </p:nvPicPr>
        <p:blipFill>
          <a:blip r:embed="rId9"/>
          <a:stretch>
            <a:fillRect/>
          </a:stretch>
        </p:blipFill>
        <p:spPr>
          <a:xfrm>
            <a:off x="523849" y="1157517"/>
            <a:ext cx="2982577" cy="787069"/>
          </a:xfrm>
          <a:prstGeom prst="rect">
            <a:avLst/>
          </a:prstGeom>
        </p:spPr>
      </p:pic>
      <p:pic>
        <p:nvPicPr>
          <p:cNvPr id="31" name="Picture 30">
            <a:extLst>
              <a:ext uri="{FF2B5EF4-FFF2-40B4-BE49-F238E27FC236}">
                <a16:creationId xmlns:a16="http://schemas.microsoft.com/office/drawing/2014/main" id="{B7C174F0-A425-4387-B85E-2CD3A00D35E2}"/>
              </a:ext>
            </a:extLst>
          </p:cNvPr>
          <p:cNvPicPr>
            <a:picLocks noChangeAspect="1"/>
          </p:cNvPicPr>
          <p:nvPr/>
        </p:nvPicPr>
        <p:blipFill>
          <a:blip r:embed="rId10"/>
          <a:stretch>
            <a:fillRect/>
          </a:stretch>
        </p:blipFill>
        <p:spPr>
          <a:xfrm>
            <a:off x="3348906" y="4683208"/>
            <a:ext cx="2667138" cy="694887"/>
          </a:xfrm>
          <a:prstGeom prst="rect">
            <a:avLst/>
          </a:prstGeom>
        </p:spPr>
      </p:pic>
      <p:pic>
        <p:nvPicPr>
          <p:cNvPr id="35" name="Picture 34">
            <a:extLst>
              <a:ext uri="{FF2B5EF4-FFF2-40B4-BE49-F238E27FC236}">
                <a16:creationId xmlns:a16="http://schemas.microsoft.com/office/drawing/2014/main" id="{C4C1AB88-F283-4679-ABD4-F0D49492BBF8}"/>
              </a:ext>
            </a:extLst>
          </p:cNvPr>
          <p:cNvPicPr>
            <a:picLocks noChangeAspect="1"/>
          </p:cNvPicPr>
          <p:nvPr/>
        </p:nvPicPr>
        <p:blipFill>
          <a:blip r:embed="rId11"/>
          <a:stretch>
            <a:fillRect/>
          </a:stretch>
        </p:blipFill>
        <p:spPr>
          <a:xfrm>
            <a:off x="3877824" y="5511672"/>
            <a:ext cx="2319776" cy="1056789"/>
          </a:xfrm>
          <a:prstGeom prst="rect">
            <a:avLst/>
          </a:prstGeom>
        </p:spPr>
      </p:pic>
      <p:pic>
        <p:nvPicPr>
          <p:cNvPr id="37" name="Picture 36">
            <a:extLst>
              <a:ext uri="{FF2B5EF4-FFF2-40B4-BE49-F238E27FC236}">
                <a16:creationId xmlns:a16="http://schemas.microsoft.com/office/drawing/2014/main" id="{D10A7362-A061-4ED4-BA6B-8EE2DF4C1C99}"/>
              </a:ext>
            </a:extLst>
          </p:cNvPr>
          <p:cNvPicPr>
            <a:picLocks noChangeAspect="1"/>
          </p:cNvPicPr>
          <p:nvPr/>
        </p:nvPicPr>
        <p:blipFill>
          <a:blip r:embed="rId12"/>
          <a:stretch>
            <a:fillRect/>
          </a:stretch>
        </p:blipFill>
        <p:spPr>
          <a:xfrm>
            <a:off x="6981371" y="4785807"/>
            <a:ext cx="4438650" cy="1085850"/>
          </a:xfrm>
          <a:prstGeom prst="rect">
            <a:avLst/>
          </a:prstGeom>
        </p:spPr>
      </p:pic>
      <p:pic>
        <p:nvPicPr>
          <p:cNvPr id="40" name="Picture 39">
            <a:extLst>
              <a:ext uri="{FF2B5EF4-FFF2-40B4-BE49-F238E27FC236}">
                <a16:creationId xmlns:a16="http://schemas.microsoft.com/office/drawing/2014/main" id="{EA71D432-611E-4F1D-8064-875E14F7AACF}"/>
              </a:ext>
            </a:extLst>
          </p:cNvPr>
          <p:cNvPicPr>
            <a:picLocks noChangeAspect="1"/>
          </p:cNvPicPr>
          <p:nvPr/>
        </p:nvPicPr>
        <p:blipFill>
          <a:blip r:embed="rId13"/>
          <a:stretch>
            <a:fillRect/>
          </a:stretch>
        </p:blipFill>
        <p:spPr>
          <a:xfrm>
            <a:off x="6314264" y="2560306"/>
            <a:ext cx="5249484" cy="2009568"/>
          </a:xfrm>
          <a:prstGeom prst="rect">
            <a:avLst/>
          </a:prstGeom>
        </p:spPr>
      </p:pic>
      <p:pic>
        <p:nvPicPr>
          <p:cNvPr id="43" name="Picture 42">
            <a:extLst>
              <a:ext uri="{FF2B5EF4-FFF2-40B4-BE49-F238E27FC236}">
                <a16:creationId xmlns:a16="http://schemas.microsoft.com/office/drawing/2014/main" id="{0E4362B8-2154-4480-BF7B-2848002EB153}"/>
              </a:ext>
            </a:extLst>
          </p:cNvPr>
          <p:cNvPicPr>
            <a:picLocks noChangeAspect="1"/>
          </p:cNvPicPr>
          <p:nvPr/>
        </p:nvPicPr>
        <p:blipFill>
          <a:blip r:embed="rId14"/>
          <a:stretch>
            <a:fillRect/>
          </a:stretch>
        </p:blipFill>
        <p:spPr>
          <a:xfrm>
            <a:off x="6314264" y="213608"/>
            <a:ext cx="4895200" cy="2130765"/>
          </a:xfrm>
          <a:prstGeom prst="rect">
            <a:avLst/>
          </a:prstGeom>
        </p:spPr>
      </p:pic>
    </p:spTree>
    <p:extLst>
      <p:ext uri="{BB962C8B-B14F-4D97-AF65-F5344CB8AC3E}">
        <p14:creationId xmlns:p14="http://schemas.microsoft.com/office/powerpoint/2010/main" val="6652193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ZA" dirty="0"/>
              <a:t>A gentle introduction to Open source</a:t>
            </a:r>
          </a:p>
        </p:txBody>
      </p:sp>
      <p:sp>
        <p:nvSpPr>
          <p:cNvPr id="4" name="Text Placeholder 3">
            <a:extLst>
              <a:ext uri="{FF2B5EF4-FFF2-40B4-BE49-F238E27FC236}">
                <a16:creationId xmlns:a16="http://schemas.microsoft.com/office/drawing/2014/main" id="{6AB259A0-0017-492F-A0DC-4B70C7052AE0}"/>
              </a:ext>
            </a:extLst>
          </p:cNvPr>
          <p:cNvSpPr>
            <a:spLocks noGrp="1"/>
          </p:cNvSpPr>
          <p:nvPr>
            <p:ph type="body" idx="1"/>
          </p:nvPr>
        </p:nvSpPr>
        <p:spPr>
          <a:xfrm>
            <a:off x="431999" y="973339"/>
            <a:ext cx="4500000" cy="498616"/>
          </a:xfrm>
          <a:solidFill>
            <a:schemeClr val="tx1">
              <a:lumMod val="75000"/>
              <a:lumOff val="25000"/>
            </a:schemeClr>
          </a:solidFill>
        </p:spPr>
        <p:txBody>
          <a:bodyPr/>
          <a:lstStyle/>
          <a:p>
            <a:r>
              <a:rPr lang="en-ZA" dirty="0"/>
              <a:t>Open Source Software</a:t>
            </a:r>
          </a:p>
        </p:txBody>
      </p:sp>
      <p:sp>
        <p:nvSpPr>
          <p:cNvPr id="5" name="Content Placeholder 4">
            <a:extLst>
              <a:ext uri="{FF2B5EF4-FFF2-40B4-BE49-F238E27FC236}">
                <a16:creationId xmlns:a16="http://schemas.microsoft.com/office/drawing/2014/main" id="{CEEB3BAE-C0B2-447C-B8BE-96C6BD84D658}"/>
              </a:ext>
            </a:extLst>
          </p:cNvPr>
          <p:cNvSpPr>
            <a:spLocks noGrp="1"/>
          </p:cNvSpPr>
          <p:nvPr>
            <p:ph sz="half" idx="2"/>
          </p:nvPr>
        </p:nvSpPr>
        <p:spPr>
          <a:xfrm>
            <a:off x="431999" y="1712686"/>
            <a:ext cx="9265545" cy="4795118"/>
          </a:xfrm>
        </p:spPr>
        <p:txBody>
          <a:bodyPr/>
          <a:lstStyle/>
          <a:p>
            <a:r>
              <a:rPr lang="en-ZA" sz="2000" b="1" dirty="0">
                <a:solidFill>
                  <a:schemeClr val="tx1"/>
                </a:solidFill>
                <a:latin typeface="Bahnschrift SemiLight SemiConde" panose="020B0502040204020203" pitchFamily="34" charset="0"/>
              </a:rPr>
              <a:t>Publicly available source code</a:t>
            </a:r>
          </a:p>
          <a:p>
            <a:pPr lvl="1"/>
            <a:r>
              <a:rPr lang="en-ZA" sz="2000" dirty="0">
                <a:solidFill>
                  <a:schemeClr val="tx1"/>
                </a:solidFill>
                <a:latin typeface="Bahnschrift SemiLight SemiConde" panose="020B0502040204020203" pitchFamily="34" charset="0"/>
              </a:rPr>
              <a:t>Within the license permissions, be able to be reviewed, reused, and ‘remixed’ </a:t>
            </a:r>
          </a:p>
          <a:p>
            <a:pPr lvl="2"/>
            <a:r>
              <a:rPr lang="en-ZA" sz="2000" dirty="0">
                <a:solidFill>
                  <a:schemeClr val="tx1"/>
                </a:solidFill>
                <a:latin typeface="Bahnschrift SemiLight SemiConde" panose="020B0502040204020203" pitchFamily="34" charset="0"/>
              </a:rPr>
              <a:t>Licenses must not require royalties</a:t>
            </a:r>
          </a:p>
          <a:p>
            <a:pPr lvl="1"/>
            <a:r>
              <a:rPr lang="en-ZA" sz="2000" dirty="0">
                <a:solidFill>
                  <a:schemeClr val="tx1"/>
                </a:solidFill>
                <a:latin typeface="Bahnschrift SemiLight SemiConde" panose="020B0502040204020203" pitchFamily="34" charset="0"/>
              </a:rPr>
              <a:t>Can be contributed to by community members of different expertise from all over the world</a:t>
            </a:r>
          </a:p>
          <a:p>
            <a:pPr lvl="1"/>
            <a:r>
              <a:rPr lang="en-ZA" sz="2000" dirty="0">
                <a:solidFill>
                  <a:schemeClr val="tx1"/>
                </a:solidFill>
                <a:latin typeface="Bahnschrift SemiLight SemiConde" panose="020B0502040204020203" pitchFamily="34" charset="0"/>
              </a:rPr>
              <a:t>Has forums where discussion such as new ideas, vulnerabilities, and solutions are discussed</a:t>
            </a:r>
          </a:p>
          <a:p>
            <a:pPr lvl="1"/>
            <a:r>
              <a:rPr lang="en-ZA" sz="2000" dirty="0">
                <a:solidFill>
                  <a:schemeClr val="tx1"/>
                </a:solidFill>
                <a:latin typeface="Bahnschrift SemiLight SemiConde" panose="020B0502040204020203" pitchFamily="34" charset="0"/>
              </a:rPr>
              <a:t>Ideally, comes with good documentation </a:t>
            </a:r>
          </a:p>
          <a:p>
            <a:pPr lvl="1"/>
            <a:r>
              <a:rPr lang="en-ZA" sz="2000" dirty="0">
                <a:solidFill>
                  <a:schemeClr val="tx1"/>
                </a:solidFill>
                <a:latin typeface="Bahnschrift SemiLight SemiConde" panose="020B0502040204020203" pitchFamily="34" charset="0"/>
              </a:rPr>
              <a:t>Can be forked </a:t>
            </a:r>
          </a:p>
          <a:p>
            <a:r>
              <a:rPr lang="en-US" sz="2000" b="1" dirty="0">
                <a:solidFill>
                  <a:schemeClr val="tx1"/>
                </a:solidFill>
                <a:latin typeface="Bahnschrift SemiLight SemiConde" panose="020B0502040204020203" pitchFamily="34" charset="0"/>
              </a:rPr>
              <a:t>Free Redistribution</a:t>
            </a:r>
          </a:p>
          <a:p>
            <a:r>
              <a:rPr lang="en-US" sz="2000" b="1" dirty="0">
                <a:solidFill>
                  <a:schemeClr val="tx1"/>
                </a:solidFill>
                <a:latin typeface="Bahnschrift SemiLight SemiConde" panose="020B0502040204020203" pitchFamily="34" charset="0"/>
              </a:rPr>
              <a:t>Technology-Neutral</a:t>
            </a:r>
          </a:p>
          <a:p>
            <a:r>
              <a:rPr lang="en-US" sz="2000" b="1" dirty="0">
                <a:solidFill>
                  <a:schemeClr val="tx1"/>
                </a:solidFill>
                <a:latin typeface="Bahnschrift SemiLight SemiConde" panose="020B0502040204020203" pitchFamily="34" charset="0"/>
              </a:rPr>
              <a:t>Has options to protect the author’s source code depending on license</a:t>
            </a:r>
          </a:p>
          <a:p>
            <a:r>
              <a:rPr lang="en-US" sz="2000" b="1" dirty="0">
                <a:solidFill>
                  <a:schemeClr val="tx1"/>
                </a:solidFill>
                <a:latin typeface="Bahnschrift SemiLight SemiConde" panose="020B0502040204020203" pitchFamily="34" charset="0"/>
              </a:rPr>
              <a:t>Less emphasis on the individual, and more on the community </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a:lstStyle/>
          <a:p>
            <a:fld id="{19B51A1E-902D-48AF-9020-955120F399B6}" type="slidenum">
              <a:rPr lang="en-ZA" smtClean="0"/>
              <a:pPr/>
              <a:t>2</a:t>
            </a:fld>
            <a:endParaRPr lang="en-ZA" dirty="0"/>
          </a:p>
        </p:txBody>
      </p:sp>
      <p:pic>
        <p:nvPicPr>
          <p:cNvPr id="14" name="Picture 13">
            <a:extLst>
              <a:ext uri="{FF2B5EF4-FFF2-40B4-BE49-F238E27FC236}">
                <a16:creationId xmlns:a16="http://schemas.microsoft.com/office/drawing/2014/main" id="{4CF56508-93BA-4B0C-AEAF-31C20FE6E94C}"/>
              </a:ext>
            </a:extLst>
          </p:cNvPr>
          <p:cNvPicPr>
            <a:picLocks noChangeAspect="1"/>
          </p:cNvPicPr>
          <p:nvPr/>
        </p:nvPicPr>
        <p:blipFill rotWithShape="1">
          <a:blip r:embed="rId2"/>
          <a:srcRect t="36414"/>
          <a:stretch/>
        </p:blipFill>
        <p:spPr>
          <a:xfrm>
            <a:off x="9975963" y="6303522"/>
            <a:ext cx="1471539" cy="459747"/>
          </a:xfrm>
          <a:prstGeom prst="rect">
            <a:avLst/>
          </a:prstGeom>
        </p:spPr>
      </p:pic>
      <p:pic>
        <p:nvPicPr>
          <p:cNvPr id="15" name="Picture 14">
            <a:extLst>
              <a:ext uri="{FF2B5EF4-FFF2-40B4-BE49-F238E27FC236}">
                <a16:creationId xmlns:a16="http://schemas.microsoft.com/office/drawing/2014/main" id="{235861F2-3F78-483E-819E-7064AEC63FAF}"/>
              </a:ext>
            </a:extLst>
          </p:cNvPr>
          <p:cNvPicPr>
            <a:picLocks noChangeAspect="1"/>
          </p:cNvPicPr>
          <p:nvPr/>
        </p:nvPicPr>
        <p:blipFill>
          <a:blip r:embed="rId3"/>
          <a:stretch>
            <a:fillRect/>
          </a:stretch>
        </p:blipFill>
        <p:spPr>
          <a:xfrm>
            <a:off x="10748630" y="5827259"/>
            <a:ext cx="1397743" cy="356737"/>
          </a:xfrm>
          <a:prstGeom prst="rect">
            <a:avLst/>
          </a:prstGeom>
        </p:spPr>
      </p:pic>
      <p:pic>
        <p:nvPicPr>
          <p:cNvPr id="23" name="Picture 22">
            <a:extLst>
              <a:ext uri="{FF2B5EF4-FFF2-40B4-BE49-F238E27FC236}">
                <a16:creationId xmlns:a16="http://schemas.microsoft.com/office/drawing/2014/main" id="{47208A46-5ECD-4D15-982C-F76D7F811912}"/>
              </a:ext>
            </a:extLst>
          </p:cNvPr>
          <p:cNvPicPr>
            <a:picLocks noChangeAspect="1"/>
          </p:cNvPicPr>
          <p:nvPr/>
        </p:nvPicPr>
        <p:blipFill>
          <a:blip r:embed="rId4"/>
          <a:stretch>
            <a:fillRect/>
          </a:stretch>
        </p:blipFill>
        <p:spPr>
          <a:xfrm>
            <a:off x="10077658" y="-516975"/>
            <a:ext cx="1988930" cy="1988930"/>
          </a:xfrm>
          <a:prstGeom prst="rect">
            <a:avLst/>
          </a:prstGeom>
        </p:spPr>
      </p:pic>
      <p:pic>
        <p:nvPicPr>
          <p:cNvPr id="25" name="Picture 24">
            <a:extLst>
              <a:ext uri="{FF2B5EF4-FFF2-40B4-BE49-F238E27FC236}">
                <a16:creationId xmlns:a16="http://schemas.microsoft.com/office/drawing/2014/main" id="{12DE2068-E54C-4CFD-90ED-C0323D559F0C}"/>
              </a:ext>
            </a:extLst>
          </p:cNvPr>
          <p:cNvPicPr>
            <a:picLocks noChangeAspect="1"/>
          </p:cNvPicPr>
          <p:nvPr/>
        </p:nvPicPr>
        <p:blipFill>
          <a:blip r:embed="rId5"/>
          <a:stretch>
            <a:fillRect/>
          </a:stretch>
        </p:blipFill>
        <p:spPr>
          <a:xfrm>
            <a:off x="10501129" y="973339"/>
            <a:ext cx="1068583" cy="1259147"/>
          </a:xfrm>
          <a:prstGeom prst="rect">
            <a:avLst/>
          </a:prstGeom>
        </p:spPr>
      </p:pic>
      <p:pic>
        <p:nvPicPr>
          <p:cNvPr id="27" name="Picture 26">
            <a:extLst>
              <a:ext uri="{FF2B5EF4-FFF2-40B4-BE49-F238E27FC236}">
                <a16:creationId xmlns:a16="http://schemas.microsoft.com/office/drawing/2014/main" id="{B56A5F39-5E42-4384-9CC0-24F842DCEF51}"/>
              </a:ext>
            </a:extLst>
          </p:cNvPr>
          <p:cNvPicPr>
            <a:picLocks noChangeAspect="1"/>
          </p:cNvPicPr>
          <p:nvPr/>
        </p:nvPicPr>
        <p:blipFill>
          <a:blip r:embed="rId6"/>
          <a:stretch>
            <a:fillRect/>
          </a:stretch>
        </p:blipFill>
        <p:spPr>
          <a:xfrm>
            <a:off x="10344140" y="4071125"/>
            <a:ext cx="1382562" cy="1954942"/>
          </a:xfrm>
          <a:prstGeom prst="rect">
            <a:avLst/>
          </a:prstGeom>
        </p:spPr>
      </p:pic>
      <p:pic>
        <p:nvPicPr>
          <p:cNvPr id="30" name="Picture 29">
            <a:extLst>
              <a:ext uri="{FF2B5EF4-FFF2-40B4-BE49-F238E27FC236}">
                <a16:creationId xmlns:a16="http://schemas.microsoft.com/office/drawing/2014/main" id="{AF040BC2-19B8-4BAF-B214-F49AB7EA40FD}"/>
              </a:ext>
            </a:extLst>
          </p:cNvPr>
          <p:cNvPicPr>
            <a:picLocks noChangeAspect="1"/>
          </p:cNvPicPr>
          <p:nvPr/>
        </p:nvPicPr>
        <p:blipFill>
          <a:blip r:embed="rId7"/>
          <a:stretch>
            <a:fillRect/>
          </a:stretch>
        </p:blipFill>
        <p:spPr>
          <a:xfrm>
            <a:off x="10018187" y="2185319"/>
            <a:ext cx="2084614" cy="2084614"/>
          </a:xfrm>
          <a:prstGeom prst="rect">
            <a:avLst/>
          </a:prstGeom>
        </p:spPr>
      </p:pic>
    </p:spTree>
    <p:extLst>
      <p:ext uri="{BB962C8B-B14F-4D97-AF65-F5344CB8AC3E}">
        <p14:creationId xmlns:p14="http://schemas.microsoft.com/office/powerpoint/2010/main" val="3188837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ZA" dirty="0"/>
              <a:t>In summary: why should we open source scientific software?</a:t>
            </a:r>
          </a:p>
        </p:txBody>
      </p:sp>
      <p:sp>
        <p:nvSpPr>
          <p:cNvPr id="7" name="Text Placeholder 6">
            <a:extLst>
              <a:ext uri="{FF2B5EF4-FFF2-40B4-BE49-F238E27FC236}">
                <a16:creationId xmlns:a16="http://schemas.microsoft.com/office/drawing/2014/main" id="{26A87885-D672-4CF9-A78D-CFE98385B03A}"/>
              </a:ext>
            </a:extLst>
          </p:cNvPr>
          <p:cNvSpPr>
            <a:spLocks noGrp="1"/>
          </p:cNvSpPr>
          <p:nvPr>
            <p:ph type="body" sz="quarter" idx="12"/>
          </p:nvPr>
        </p:nvSpPr>
        <p:spPr>
          <a:xfrm>
            <a:off x="431800" y="1480457"/>
            <a:ext cx="9198000" cy="5037076"/>
          </a:xfrm>
        </p:spPr>
        <p:txBody>
          <a:bodyPr/>
          <a:lstStyle/>
          <a:p>
            <a:pPr marL="457200" indent="-457200">
              <a:buFont typeface="+mj-lt"/>
              <a:buAutoNum type="arabicPeriod"/>
            </a:pPr>
            <a:r>
              <a:rPr lang="en-ZA" sz="2200" dirty="0">
                <a:latin typeface="Bahnschrift SemiBold" panose="020B0502040204020203" pitchFamily="34" charset="0"/>
              </a:rPr>
              <a:t>Reproducibility</a:t>
            </a:r>
          </a:p>
          <a:p>
            <a:pPr marL="733425" lvl="1" indent="-457200"/>
            <a:r>
              <a:rPr lang="en-ZA" sz="2000" dirty="0">
                <a:latin typeface="Bahnschrift SemiLight SemiConde" panose="020B0502040204020203" pitchFamily="34" charset="0"/>
              </a:rPr>
              <a:t>Without the original code, nobody will ever be able to truly reproduce the results</a:t>
            </a:r>
          </a:p>
          <a:p>
            <a:pPr marL="457200" indent="-457200">
              <a:buFont typeface="+mj-lt"/>
              <a:buAutoNum type="arabicPeriod"/>
            </a:pPr>
            <a:r>
              <a:rPr lang="en-ZA" sz="2200" b="1" dirty="0">
                <a:latin typeface="Bahnschrift SemiBold" panose="020B0502040204020203" pitchFamily="34" charset="0"/>
              </a:rPr>
              <a:t>Transparency </a:t>
            </a:r>
          </a:p>
          <a:p>
            <a:pPr marL="733425" lvl="1" indent="-457200"/>
            <a:r>
              <a:rPr lang="en-ZA" sz="2000" dirty="0">
                <a:latin typeface="Bahnschrift SemiLight SemiConde" panose="020B0502040204020203" pitchFamily="34" charset="0"/>
              </a:rPr>
              <a:t>If the code used for analysing the data was poorly written, we need to know</a:t>
            </a:r>
          </a:p>
          <a:p>
            <a:pPr marL="457200" indent="-457200">
              <a:buFont typeface="+mj-lt"/>
              <a:buAutoNum type="arabicPeriod"/>
            </a:pPr>
            <a:r>
              <a:rPr lang="en-ZA" sz="2200" dirty="0">
                <a:latin typeface="Bahnschrift SemiBold" panose="020B0502040204020203" pitchFamily="34" charset="0"/>
              </a:rPr>
              <a:t>Contributability</a:t>
            </a:r>
          </a:p>
          <a:p>
            <a:pPr marL="733425" lvl="1" indent="-457200"/>
            <a:r>
              <a:rPr lang="en-ZA" sz="2000" dirty="0">
                <a:latin typeface="Bahnschrift SemiLight SemiConde" panose="020B0502040204020203" pitchFamily="34" charset="0"/>
              </a:rPr>
              <a:t>If the code is bad, let others help you improve it! </a:t>
            </a:r>
          </a:p>
          <a:p>
            <a:pPr marL="457200" indent="-457200">
              <a:buFont typeface="+mj-lt"/>
              <a:buAutoNum type="arabicPeriod"/>
            </a:pPr>
            <a:r>
              <a:rPr lang="en-ZA" sz="2200" dirty="0">
                <a:latin typeface="Bahnschrift SemiBold" panose="020B0502040204020203" pitchFamily="34" charset="0"/>
              </a:rPr>
              <a:t>Reduced Costs </a:t>
            </a:r>
          </a:p>
          <a:p>
            <a:pPr marL="733425" lvl="1" indent="-457200"/>
            <a:r>
              <a:rPr lang="en-ZA" sz="2000" dirty="0">
                <a:latin typeface="Bahnschrift SemiLight SemiConde" panose="020B0502040204020203" pitchFamily="34" charset="0"/>
              </a:rPr>
              <a:t>Let’s cut down licensing costs on proprietary software</a:t>
            </a:r>
          </a:p>
          <a:p>
            <a:pPr marL="457200" indent="-457200">
              <a:buFont typeface="+mj-lt"/>
              <a:buAutoNum type="arabicPeriod"/>
            </a:pPr>
            <a:r>
              <a:rPr lang="en-ZA" sz="2200" dirty="0">
                <a:latin typeface="Bahnschrift SemiBold" panose="020B0502040204020203" pitchFamily="34" charset="0"/>
              </a:rPr>
              <a:t>Reduced Redundancy </a:t>
            </a:r>
          </a:p>
          <a:p>
            <a:pPr marL="733425" lvl="1" indent="-457200"/>
            <a:r>
              <a:rPr lang="en-ZA" sz="2000" dirty="0">
                <a:latin typeface="Bahnschrift SemiLight SemiConde" panose="020B0502040204020203" pitchFamily="34" charset="0"/>
              </a:rPr>
              <a:t>Why waste time writing code when it already exists and is actively maintained?</a:t>
            </a:r>
          </a:p>
          <a:p>
            <a:pPr marL="457200" indent="-457200">
              <a:buFont typeface="+mj-lt"/>
              <a:buAutoNum type="arabicPeriod"/>
            </a:pPr>
            <a:r>
              <a:rPr lang="en-ZA" sz="2200" dirty="0">
                <a:latin typeface="Bahnschrift SemiBold" panose="020B0502040204020203" pitchFamily="34" charset="0"/>
              </a:rPr>
              <a:t>Better Tools  to Streamline Innovation</a:t>
            </a:r>
          </a:p>
          <a:p>
            <a:pPr lvl="1"/>
            <a:r>
              <a:rPr lang="en-ZA" sz="2000" dirty="0">
                <a:latin typeface="Bahnschrift SemiLight SemiConde" panose="020B0502040204020203" pitchFamily="34" charset="0"/>
              </a:rPr>
              <a:t>This way we are able to take full advantage of new technology as it rolls out and are not reliant on a core development team to implement them into their own software</a:t>
            </a:r>
          </a:p>
          <a:p>
            <a:pPr marL="542925" lvl="2" indent="0">
              <a:buNone/>
            </a:pPr>
            <a:endParaRPr lang="en-ZA" sz="1800" dirty="0">
              <a:latin typeface="Bahnschrift SemiLight SemiConde" panose="020B0502040204020203" pitchFamily="34" charset="0"/>
            </a:endParaRPr>
          </a:p>
          <a:p>
            <a:pPr marL="542925" lvl="2" indent="0">
              <a:buNone/>
            </a:pPr>
            <a:endParaRPr lang="en-ZA" sz="1800" dirty="0">
              <a:latin typeface="Bahnschrift SemiLight SemiConde" panose="020B0502040204020203" pitchFamily="34" charset="0"/>
            </a:endParaRP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a:lstStyle/>
          <a:p>
            <a:fld id="{19B51A1E-902D-48AF-9020-955120F399B6}" type="slidenum">
              <a:rPr lang="en-ZA" smtClean="0"/>
              <a:pPr/>
              <a:t>20</a:t>
            </a:fld>
            <a:endParaRPr lang="en-ZA" dirty="0"/>
          </a:p>
        </p:txBody>
      </p:sp>
      <p:pic>
        <p:nvPicPr>
          <p:cNvPr id="14" name="Picture 13">
            <a:extLst>
              <a:ext uri="{FF2B5EF4-FFF2-40B4-BE49-F238E27FC236}">
                <a16:creationId xmlns:a16="http://schemas.microsoft.com/office/drawing/2014/main" id="{4CF56508-93BA-4B0C-AEAF-31C20FE6E94C}"/>
              </a:ext>
            </a:extLst>
          </p:cNvPr>
          <p:cNvPicPr>
            <a:picLocks noChangeAspect="1"/>
          </p:cNvPicPr>
          <p:nvPr/>
        </p:nvPicPr>
        <p:blipFill rotWithShape="1">
          <a:blip r:embed="rId2"/>
          <a:srcRect t="36414"/>
          <a:stretch/>
        </p:blipFill>
        <p:spPr>
          <a:xfrm>
            <a:off x="9975963" y="6303522"/>
            <a:ext cx="1471539" cy="459747"/>
          </a:xfrm>
          <a:prstGeom prst="rect">
            <a:avLst/>
          </a:prstGeom>
        </p:spPr>
      </p:pic>
      <p:pic>
        <p:nvPicPr>
          <p:cNvPr id="15" name="Picture 14">
            <a:extLst>
              <a:ext uri="{FF2B5EF4-FFF2-40B4-BE49-F238E27FC236}">
                <a16:creationId xmlns:a16="http://schemas.microsoft.com/office/drawing/2014/main" id="{235861F2-3F78-483E-819E-7064AEC63FAF}"/>
              </a:ext>
            </a:extLst>
          </p:cNvPr>
          <p:cNvPicPr>
            <a:picLocks noChangeAspect="1"/>
          </p:cNvPicPr>
          <p:nvPr/>
        </p:nvPicPr>
        <p:blipFill>
          <a:blip r:embed="rId3"/>
          <a:stretch>
            <a:fillRect/>
          </a:stretch>
        </p:blipFill>
        <p:spPr>
          <a:xfrm>
            <a:off x="10748630" y="5827259"/>
            <a:ext cx="1397743" cy="356737"/>
          </a:xfrm>
          <a:prstGeom prst="rect">
            <a:avLst/>
          </a:prstGeom>
        </p:spPr>
      </p:pic>
      <p:pic>
        <p:nvPicPr>
          <p:cNvPr id="9" name="Picture Placeholder 40">
            <a:extLst>
              <a:ext uri="{FF2B5EF4-FFF2-40B4-BE49-F238E27FC236}">
                <a16:creationId xmlns:a16="http://schemas.microsoft.com/office/drawing/2014/main" id="{3102266F-E8CD-4BF9-8456-2566B1C282DB}"/>
              </a:ext>
            </a:extLst>
          </p:cNvPr>
          <p:cNvPicPr>
            <a:picLocks noChangeAspect="1"/>
          </p:cNvPicPr>
          <p:nvPr/>
        </p:nvPicPr>
        <p:blipFill>
          <a:blip r:embed="rId4"/>
          <a:srcRect l="31206" r="31206"/>
          <a:stretch>
            <a:fillRect/>
          </a:stretch>
        </p:blipFill>
        <p:spPr>
          <a:xfrm>
            <a:off x="9980476" y="0"/>
            <a:ext cx="2211524" cy="5827259"/>
          </a:xfrm>
          <a:prstGeom prst="rect">
            <a:avLst/>
          </a:prstGeom>
        </p:spPr>
      </p:pic>
    </p:spTree>
    <p:extLst>
      <p:ext uri="{BB962C8B-B14F-4D97-AF65-F5344CB8AC3E}">
        <p14:creationId xmlns:p14="http://schemas.microsoft.com/office/powerpoint/2010/main" val="37362898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ZA" dirty="0"/>
              <a:t>Honest thoughts</a:t>
            </a:r>
          </a:p>
        </p:txBody>
      </p:sp>
      <p:sp>
        <p:nvSpPr>
          <p:cNvPr id="7" name="Text Placeholder 6">
            <a:extLst>
              <a:ext uri="{FF2B5EF4-FFF2-40B4-BE49-F238E27FC236}">
                <a16:creationId xmlns:a16="http://schemas.microsoft.com/office/drawing/2014/main" id="{26A87885-D672-4CF9-A78D-CFE98385B03A}"/>
              </a:ext>
            </a:extLst>
          </p:cNvPr>
          <p:cNvSpPr>
            <a:spLocks noGrp="1"/>
          </p:cNvSpPr>
          <p:nvPr>
            <p:ph type="body" sz="quarter" idx="12"/>
          </p:nvPr>
        </p:nvSpPr>
        <p:spPr>
          <a:xfrm>
            <a:off x="431800" y="1291770"/>
            <a:ext cx="9198000" cy="5225763"/>
          </a:xfrm>
        </p:spPr>
        <p:txBody>
          <a:bodyPr/>
          <a:lstStyle/>
          <a:p>
            <a:pPr marL="0" indent="0" algn="ctr">
              <a:buNone/>
            </a:pPr>
            <a:r>
              <a:rPr lang="en-ZA" sz="2400" b="1" dirty="0">
                <a:latin typeface="Bahnschrift Light SemiCondensed" panose="020B0502040204020203" pitchFamily="34" charset="0"/>
              </a:rPr>
              <a:t>What seems to be the main issue here is not that there aren’t enough benefits for open sourcing, but instead that our holdbacks are too great</a:t>
            </a:r>
          </a:p>
          <a:p>
            <a:pPr marL="0" indent="0" algn="ctr">
              <a:buNone/>
            </a:pPr>
            <a:endParaRPr lang="en-ZA" sz="2400" b="1" dirty="0">
              <a:latin typeface="Bahnschrift Light SemiCondensed" panose="020B0502040204020203" pitchFamily="34" charset="0"/>
            </a:endParaRPr>
          </a:p>
          <a:p>
            <a:r>
              <a:rPr lang="en-ZA" sz="2200" dirty="0">
                <a:latin typeface="Bahnschrift Light SemiCondensed" panose="020B0502040204020203" pitchFamily="34" charset="0"/>
              </a:rPr>
              <a:t>Our institutions needs to incentivize and reward contributing to open source, actively maintaining projects, and bug fixing </a:t>
            </a:r>
          </a:p>
          <a:p>
            <a:r>
              <a:rPr lang="en-ZA" sz="2200" dirty="0">
                <a:latin typeface="Bahnschrift Light SemiCondensed" panose="020B0502040204020203" pitchFamily="34" charset="0"/>
              </a:rPr>
              <a:t>Tenure-track prospects must go beyond just impact scores and citation counts</a:t>
            </a:r>
          </a:p>
          <a:p>
            <a:r>
              <a:rPr lang="en-ZA" sz="2200" dirty="0">
                <a:latin typeface="Bahnschrift Light SemiCondensed" panose="020B0502040204020203" pitchFamily="34" charset="0"/>
              </a:rPr>
              <a:t>Community engagement needs to be recognized as contributing to science, and in a big way</a:t>
            </a:r>
          </a:p>
          <a:p>
            <a:r>
              <a:rPr lang="en-ZA" sz="2200" dirty="0">
                <a:latin typeface="Bahnschrift Light SemiCondensed" panose="020B0502040204020203" pitchFamily="34" charset="0"/>
              </a:rPr>
              <a:t>Researchers need to connect with each other online and troubleshoot openly </a:t>
            </a:r>
          </a:p>
          <a:p>
            <a:r>
              <a:rPr lang="en-ZA" sz="2200" dirty="0">
                <a:latin typeface="Bahnschrift Light SemiCondensed" panose="020B0502040204020203" pitchFamily="34" charset="0"/>
              </a:rPr>
              <a:t>There needs to be a way to directly streamline programmers and computer scientists into projects from fields that don’t have strong coding backgrounds </a:t>
            </a:r>
          </a:p>
          <a:p>
            <a:r>
              <a:rPr lang="en-ZA" sz="2200" dirty="0">
                <a:latin typeface="Bahnschrift Light SemiCondensed" panose="020B0502040204020203" pitchFamily="34" charset="0"/>
              </a:rPr>
              <a:t>We need to end the hold current propriety software has on universities </a:t>
            </a:r>
          </a:p>
          <a:p>
            <a:pPr marL="542925" lvl="2" indent="0">
              <a:buNone/>
            </a:pPr>
            <a:endParaRPr lang="en-ZA" sz="2200" dirty="0">
              <a:latin typeface="Bahnschrift Light SemiCondensed" panose="020B0502040204020203" pitchFamily="34" charset="0"/>
            </a:endParaRPr>
          </a:p>
          <a:p>
            <a:pPr marL="542925" lvl="2" indent="0">
              <a:buNone/>
            </a:pPr>
            <a:endParaRPr lang="en-ZA" sz="2200" dirty="0">
              <a:latin typeface="Bahnschrift Light SemiCondensed" panose="020B0502040204020203" pitchFamily="34" charset="0"/>
            </a:endParaRP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a:lstStyle/>
          <a:p>
            <a:fld id="{19B51A1E-902D-48AF-9020-955120F399B6}" type="slidenum">
              <a:rPr lang="en-ZA" smtClean="0"/>
              <a:pPr/>
              <a:t>21</a:t>
            </a:fld>
            <a:endParaRPr lang="en-ZA" dirty="0"/>
          </a:p>
        </p:txBody>
      </p:sp>
      <p:pic>
        <p:nvPicPr>
          <p:cNvPr id="14" name="Picture 13">
            <a:extLst>
              <a:ext uri="{FF2B5EF4-FFF2-40B4-BE49-F238E27FC236}">
                <a16:creationId xmlns:a16="http://schemas.microsoft.com/office/drawing/2014/main" id="{4CF56508-93BA-4B0C-AEAF-31C20FE6E94C}"/>
              </a:ext>
            </a:extLst>
          </p:cNvPr>
          <p:cNvPicPr>
            <a:picLocks noChangeAspect="1"/>
          </p:cNvPicPr>
          <p:nvPr/>
        </p:nvPicPr>
        <p:blipFill rotWithShape="1">
          <a:blip r:embed="rId2"/>
          <a:srcRect t="36414"/>
          <a:stretch/>
        </p:blipFill>
        <p:spPr>
          <a:xfrm>
            <a:off x="9975963" y="6303522"/>
            <a:ext cx="1471539" cy="459747"/>
          </a:xfrm>
          <a:prstGeom prst="rect">
            <a:avLst/>
          </a:prstGeom>
        </p:spPr>
      </p:pic>
      <p:pic>
        <p:nvPicPr>
          <p:cNvPr id="15" name="Picture 14">
            <a:extLst>
              <a:ext uri="{FF2B5EF4-FFF2-40B4-BE49-F238E27FC236}">
                <a16:creationId xmlns:a16="http://schemas.microsoft.com/office/drawing/2014/main" id="{235861F2-3F78-483E-819E-7064AEC63FAF}"/>
              </a:ext>
            </a:extLst>
          </p:cNvPr>
          <p:cNvPicPr>
            <a:picLocks noChangeAspect="1"/>
          </p:cNvPicPr>
          <p:nvPr/>
        </p:nvPicPr>
        <p:blipFill>
          <a:blip r:embed="rId3"/>
          <a:stretch>
            <a:fillRect/>
          </a:stretch>
        </p:blipFill>
        <p:spPr>
          <a:xfrm>
            <a:off x="10748630" y="5827259"/>
            <a:ext cx="1397743" cy="356737"/>
          </a:xfrm>
          <a:prstGeom prst="rect">
            <a:avLst/>
          </a:prstGeom>
        </p:spPr>
      </p:pic>
      <p:pic>
        <p:nvPicPr>
          <p:cNvPr id="9" name="Picture Placeholder 20">
            <a:extLst>
              <a:ext uri="{FF2B5EF4-FFF2-40B4-BE49-F238E27FC236}">
                <a16:creationId xmlns:a16="http://schemas.microsoft.com/office/drawing/2014/main" id="{3BEAC75F-8635-4FFB-8647-26720D46A01A}"/>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Lst>
          </a:blip>
          <a:srcRect l="33877" r="33877"/>
          <a:stretch>
            <a:fillRect/>
          </a:stretch>
        </p:blipFill>
        <p:spPr>
          <a:xfrm>
            <a:off x="9980476" y="0"/>
            <a:ext cx="2211524" cy="5827259"/>
          </a:xfrm>
          <a:prstGeom prst="rect">
            <a:avLst/>
          </a:prstGeom>
          <a:solidFill>
            <a:schemeClr val="tx1"/>
          </a:solidFill>
        </p:spPr>
      </p:pic>
      <p:pic>
        <p:nvPicPr>
          <p:cNvPr id="10" name="Picture 9">
            <a:extLst>
              <a:ext uri="{FF2B5EF4-FFF2-40B4-BE49-F238E27FC236}">
                <a16:creationId xmlns:a16="http://schemas.microsoft.com/office/drawing/2014/main" id="{41D1CADC-6294-4535-8F04-46E4EE77D792}"/>
              </a:ext>
            </a:extLst>
          </p:cNvPr>
          <p:cNvPicPr>
            <a:picLocks noChangeAspect="1"/>
          </p:cNvPicPr>
          <p:nvPr/>
        </p:nvPicPr>
        <p:blipFill rotWithShape="1">
          <a:blip r:embed="rId6"/>
          <a:srcRect r="42707"/>
          <a:stretch/>
        </p:blipFill>
        <p:spPr>
          <a:xfrm>
            <a:off x="9975963" y="0"/>
            <a:ext cx="2216037" cy="5827259"/>
          </a:xfrm>
          <a:prstGeom prst="rect">
            <a:avLst/>
          </a:prstGeom>
        </p:spPr>
      </p:pic>
    </p:spTree>
    <p:extLst>
      <p:ext uri="{BB962C8B-B14F-4D97-AF65-F5344CB8AC3E}">
        <p14:creationId xmlns:p14="http://schemas.microsoft.com/office/powerpoint/2010/main" val="35058605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60F281-4FF6-4617-A809-AC9C15ECF18A}"/>
              </a:ext>
            </a:extLst>
          </p:cNvPr>
          <p:cNvSpPr>
            <a:spLocks noGrp="1"/>
          </p:cNvSpPr>
          <p:nvPr>
            <p:ph type="title"/>
          </p:nvPr>
        </p:nvSpPr>
        <p:spPr>
          <a:xfrm>
            <a:off x="4445000" y="1823254"/>
            <a:ext cx="5184913" cy="432000"/>
          </a:xfrm>
        </p:spPr>
        <p:txBody>
          <a:bodyPr/>
          <a:lstStyle/>
          <a:p>
            <a:r>
              <a:rPr lang="en-ZA" dirty="0"/>
              <a:t>About ME</a:t>
            </a:r>
          </a:p>
        </p:txBody>
      </p:sp>
      <p:sp>
        <p:nvSpPr>
          <p:cNvPr id="3" name="Text Placeholder 2">
            <a:extLst>
              <a:ext uri="{FF2B5EF4-FFF2-40B4-BE49-F238E27FC236}">
                <a16:creationId xmlns:a16="http://schemas.microsoft.com/office/drawing/2014/main" id="{611DC577-0A95-47D0-95D9-5F8DA763D46B}"/>
              </a:ext>
            </a:extLst>
          </p:cNvPr>
          <p:cNvSpPr>
            <a:spLocks noGrp="1"/>
          </p:cNvSpPr>
          <p:nvPr>
            <p:ph type="body" sz="quarter" idx="32"/>
          </p:nvPr>
        </p:nvSpPr>
        <p:spPr>
          <a:xfrm>
            <a:off x="4313831" y="2260500"/>
            <a:ext cx="5315970" cy="1486000"/>
          </a:xfrm>
        </p:spPr>
        <p:txBody>
          <a:bodyPr/>
          <a:lstStyle/>
          <a:p>
            <a:r>
              <a:rPr lang="en-US" dirty="0"/>
              <a:t>Research Assistant at the Circadian Rhythms and Sleep Neuroscience Lab &amp; Behavioural Neuroendocrinology Lab, SFU Psychology Department.</a:t>
            </a:r>
          </a:p>
          <a:p>
            <a:r>
              <a:rPr lang="en-US" dirty="0"/>
              <a:t>SFU Scientific Programming Group </a:t>
            </a:r>
          </a:p>
          <a:p>
            <a:r>
              <a:rPr lang="en-US" dirty="0"/>
              <a:t>RLadies &amp; PyLadies Member</a:t>
            </a:r>
            <a:endParaRPr lang="en-ZA" dirty="0"/>
          </a:p>
        </p:txBody>
      </p:sp>
      <p:sp>
        <p:nvSpPr>
          <p:cNvPr id="4" name="Content Placeholder 3">
            <a:extLst>
              <a:ext uri="{FF2B5EF4-FFF2-40B4-BE49-F238E27FC236}">
                <a16:creationId xmlns:a16="http://schemas.microsoft.com/office/drawing/2014/main" id="{D355C61F-C8F1-4977-8E1F-F16C0D9EA88C}"/>
              </a:ext>
            </a:extLst>
          </p:cNvPr>
          <p:cNvSpPr>
            <a:spLocks noGrp="1"/>
          </p:cNvSpPr>
          <p:nvPr>
            <p:ph sz="half" idx="1"/>
          </p:nvPr>
        </p:nvSpPr>
        <p:spPr>
          <a:xfrm>
            <a:off x="4445000" y="3746500"/>
            <a:ext cx="5184800" cy="2445500"/>
          </a:xfrm>
        </p:spPr>
        <p:txBody>
          <a:bodyPr/>
          <a:lstStyle/>
          <a:p>
            <a:pPr marL="0" indent="0">
              <a:buNone/>
            </a:pPr>
            <a:r>
              <a:rPr lang="en-ZA" sz="2400" b="1" dirty="0">
                <a:latin typeface="Bahnschrift SemiLight SemiConde" panose="020B0502040204020203" pitchFamily="34" charset="0"/>
              </a:rPr>
              <a:t>FIND ME ON SOCIAL MEDIA: </a:t>
            </a:r>
          </a:p>
        </p:txBody>
      </p:sp>
      <p:sp>
        <p:nvSpPr>
          <p:cNvPr id="6" name="Slide Number Placeholder 5">
            <a:extLst>
              <a:ext uri="{FF2B5EF4-FFF2-40B4-BE49-F238E27FC236}">
                <a16:creationId xmlns:a16="http://schemas.microsoft.com/office/drawing/2014/main" id="{1C554D9F-1895-486E-BFBA-905BB2D29E08}"/>
              </a:ext>
            </a:extLst>
          </p:cNvPr>
          <p:cNvSpPr>
            <a:spLocks noGrp="1"/>
          </p:cNvSpPr>
          <p:nvPr>
            <p:ph type="sldNum" sz="quarter" idx="34"/>
          </p:nvPr>
        </p:nvSpPr>
        <p:spPr/>
        <p:txBody>
          <a:bodyPr/>
          <a:lstStyle/>
          <a:p>
            <a:fld id="{19B51A1E-902D-48AF-9020-955120F399B6}" type="slidenum">
              <a:rPr lang="en-ZA" smtClean="0"/>
              <a:pPr/>
              <a:t>22</a:t>
            </a:fld>
            <a:endParaRPr lang="en-ZA" dirty="0"/>
          </a:p>
        </p:txBody>
      </p:sp>
      <p:pic>
        <p:nvPicPr>
          <p:cNvPr id="37" name="Picture 36">
            <a:extLst>
              <a:ext uri="{FF2B5EF4-FFF2-40B4-BE49-F238E27FC236}">
                <a16:creationId xmlns:a16="http://schemas.microsoft.com/office/drawing/2014/main" id="{ED1F97EB-C0D9-4413-8EC4-95AD4EC18C5A}"/>
              </a:ext>
            </a:extLst>
          </p:cNvPr>
          <p:cNvPicPr>
            <a:picLocks noChangeAspect="1"/>
          </p:cNvPicPr>
          <p:nvPr/>
        </p:nvPicPr>
        <p:blipFill rotWithShape="1">
          <a:blip r:embed="rId2"/>
          <a:srcRect t="36414"/>
          <a:stretch/>
        </p:blipFill>
        <p:spPr>
          <a:xfrm>
            <a:off x="9975963" y="6303522"/>
            <a:ext cx="1471539" cy="459747"/>
          </a:xfrm>
          <a:prstGeom prst="rect">
            <a:avLst/>
          </a:prstGeom>
        </p:spPr>
      </p:pic>
      <p:pic>
        <p:nvPicPr>
          <p:cNvPr id="41" name="Picture Placeholder 40">
            <a:extLst>
              <a:ext uri="{FF2B5EF4-FFF2-40B4-BE49-F238E27FC236}">
                <a16:creationId xmlns:a16="http://schemas.microsoft.com/office/drawing/2014/main" id="{4A221C03-F2E5-470F-9F3E-BCE339283CA2}"/>
              </a:ext>
            </a:extLst>
          </p:cNvPr>
          <p:cNvPicPr>
            <a:picLocks noGrp="1" noChangeAspect="1"/>
          </p:cNvPicPr>
          <p:nvPr>
            <p:ph type="pic" sz="quarter" idx="33"/>
          </p:nvPr>
        </p:nvPicPr>
        <p:blipFill>
          <a:blip r:embed="rId3"/>
          <a:srcRect l="31206" r="31206"/>
          <a:stretch>
            <a:fillRect/>
          </a:stretch>
        </p:blipFill>
        <p:spPr>
          <a:prstGeom prst="rect">
            <a:avLst/>
          </a:prstGeom>
        </p:spPr>
      </p:pic>
      <p:pic>
        <p:nvPicPr>
          <p:cNvPr id="48" name="Graphic 47" descr="Smart Phone" title="Icon - Presenter Phone Number">
            <a:extLst>
              <a:ext uri="{FF2B5EF4-FFF2-40B4-BE49-F238E27FC236}">
                <a16:creationId xmlns:a16="http://schemas.microsoft.com/office/drawing/2014/main" id="{A8172C94-B37E-45CD-895A-E768F7885E12}"/>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012368" y="4583356"/>
            <a:ext cx="218900" cy="218900"/>
          </a:xfrm>
          <a:prstGeom prst="rect">
            <a:avLst/>
          </a:prstGeom>
        </p:spPr>
      </p:pic>
      <p:sp>
        <p:nvSpPr>
          <p:cNvPr id="49" name="Text Placeholder 4">
            <a:extLst>
              <a:ext uri="{FF2B5EF4-FFF2-40B4-BE49-F238E27FC236}">
                <a16:creationId xmlns:a16="http://schemas.microsoft.com/office/drawing/2014/main" id="{B7A61429-1A10-4098-893A-5AB240384C58}"/>
              </a:ext>
            </a:extLst>
          </p:cNvPr>
          <p:cNvSpPr txBox="1">
            <a:spLocks/>
          </p:cNvSpPr>
          <p:nvPr/>
        </p:nvSpPr>
        <p:spPr>
          <a:xfrm>
            <a:off x="5291586" y="4559940"/>
            <a:ext cx="2910342" cy="238016"/>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2000" i="1" dirty="0"/>
              <a:t>Twitter: @lisancao</a:t>
            </a:r>
          </a:p>
        </p:txBody>
      </p:sp>
      <p:pic>
        <p:nvPicPr>
          <p:cNvPr id="50" name="Graphic 49" descr="Envelope" title="Icon Presenter Email">
            <a:extLst>
              <a:ext uri="{FF2B5EF4-FFF2-40B4-BE49-F238E27FC236}">
                <a16:creationId xmlns:a16="http://schemas.microsoft.com/office/drawing/2014/main" id="{6073EEDA-B44A-401D-BE8C-449185758E19}"/>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5012368" y="4989174"/>
            <a:ext cx="218900" cy="218900"/>
          </a:xfrm>
          <a:prstGeom prst="rect">
            <a:avLst/>
          </a:prstGeom>
        </p:spPr>
      </p:pic>
      <p:sp>
        <p:nvSpPr>
          <p:cNvPr id="51" name="Text Placeholder 5">
            <a:extLst>
              <a:ext uri="{FF2B5EF4-FFF2-40B4-BE49-F238E27FC236}">
                <a16:creationId xmlns:a16="http://schemas.microsoft.com/office/drawing/2014/main" id="{AA0EE3C2-CA8E-4AE8-8FF6-627DE89EBDC9}"/>
              </a:ext>
            </a:extLst>
          </p:cNvPr>
          <p:cNvSpPr txBox="1">
            <a:spLocks/>
          </p:cNvSpPr>
          <p:nvPr/>
        </p:nvSpPr>
        <p:spPr>
          <a:xfrm>
            <a:off x="5291585" y="4968184"/>
            <a:ext cx="3808871" cy="374492"/>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2000" i="1" dirty="0"/>
              <a:t>lisanatashacao@gmail.com</a:t>
            </a:r>
          </a:p>
        </p:txBody>
      </p:sp>
      <p:pic>
        <p:nvPicPr>
          <p:cNvPr id="52" name="Graphic 51" descr="Link">
            <a:extLst>
              <a:ext uri="{FF2B5EF4-FFF2-40B4-BE49-F238E27FC236}">
                <a16:creationId xmlns:a16="http://schemas.microsoft.com/office/drawing/2014/main" id="{4EAE6BF6-01DA-4DEA-982F-A7541A923AAE}"/>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4995509" y="5356892"/>
            <a:ext cx="244786" cy="244786"/>
          </a:xfrm>
          <a:prstGeom prst="rect">
            <a:avLst/>
          </a:prstGeom>
        </p:spPr>
      </p:pic>
      <p:sp>
        <p:nvSpPr>
          <p:cNvPr id="53" name="Text Placeholder 20">
            <a:extLst>
              <a:ext uri="{FF2B5EF4-FFF2-40B4-BE49-F238E27FC236}">
                <a16:creationId xmlns:a16="http://schemas.microsoft.com/office/drawing/2014/main" id="{560A0195-2C33-4872-A3A2-0CF3E706280E}"/>
              </a:ext>
            </a:extLst>
          </p:cNvPr>
          <p:cNvSpPr txBox="1">
            <a:spLocks/>
          </p:cNvSpPr>
          <p:nvPr/>
        </p:nvSpPr>
        <p:spPr>
          <a:xfrm>
            <a:off x="5291586" y="5353169"/>
            <a:ext cx="3533100" cy="159735"/>
          </a:xfrm>
          <a:prstGeom prst="rect">
            <a:avLst/>
          </a:prstGeom>
        </p:spPr>
        <p:txBody>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ZA" sz="2000" i="1" dirty="0"/>
              <a:t>Github: github.com/lisancao</a:t>
            </a:r>
          </a:p>
        </p:txBody>
      </p:sp>
      <p:pic>
        <p:nvPicPr>
          <p:cNvPr id="55" name="Picture 54">
            <a:extLst>
              <a:ext uri="{FF2B5EF4-FFF2-40B4-BE49-F238E27FC236}">
                <a16:creationId xmlns:a16="http://schemas.microsoft.com/office/drawing/2014/main" id="{F7F17BF5-7720-49AA-8B26-630B8506417B}"/>
              </a:ext>
            </a:extLst>
          </p:cNvPr>
          <p:cNvPicPr>
            <a:picLocks noChangeAspect="1"/>
          </p:cNvPicPr>
          <p:nvPr/>
        </p:nvPicPr>
        <p:blipFill>
          <a:blip r:embed="rId10"/>
          <a:stretch>
            <a:fillRect/>
          </a:stretch>
        </p:blipFill>
        <p:spPr>
          <a:xfrm>
            <a:off x="1132958" y="1057782"/>
            <a:ext cx="2830309" cy="1202718"/>
          </a:xfrm>
          <a:prstGeom prst="rect">
            <a:avLst/>
          </a:prstGeom>
        </p:spPr>
      </p:pic>
      <p:sp>
        <p:nvSpPr>
          <p:cNvPr id="56" name="TextBox 55">
            <a:extLst>
              <a:ext uri="{FF2B5EF4-FFF2-40B4-BE49-F238E27FC236}">
                <a16:creationId xmlns:a16="http://schemas.microsoft.com/office/drawing/2014/main" id="{39137FDB-3773-487B-83B8-5CB4449B4F9C}"/>
              </a:ext>
            </a:extLst>
          </p:cNvPr>
          <p:cNvSpPr txBox="1"/>
          <p:nvPr/>
        </p:nvSpPr>
        <p:spPr>
          <a:xfrm>
            <a:off x="106785" y="347671"/>
            <a:ext cx="5184800" cy="707886"/>
          </a:xfrm>
          <a:prstGeom prst="rect">
            <a:avLst/>
          </a:prstGeom>
          <a:noFill/>
        </p:spPr>
        <p:txBody>
          <a:bodyPr wrap="square" rtlCol="0">
            <a:spAutoFit/>
          </a:bodyPr>
          <a:lstStyle/>
          <a:p>
            <a:r>
              <a:rPr lang="en-US" sz="4000" dirty="0">
                <a:latin typeface="Bahnschrift SemiBold Condensed" panose="020B0502040204020203" pitchFamily="34" charset="0"/>
              </a:rPr>
              <a:t>A BIG THANK YOU TO:</a:t>
            </a:r>
          </a:p>
        </p:txBody>
      </p:sp>
      <p:pic>
        <p:nvPicPr>
          <p:cNvPr id="57" name="Picture 56">
            <a:extLst>
              <a:ext uri="{FF2B5EF4-FFF2-40B4-BE49-F238E27FC236}">
                <a16:creationId xmlns:a16="http://schemas.microsoft.com/office/drawing/2014/main" id="{3E8DB445-8073-4ABD-B3B0-D7BA66F74536}"/>
              </a:ext>
            </a:extLst>
          </p:cNvPr>
          <p:cNvPicPr>
            <a:picLocks noChangeAspect="1"/>
          </p:cNvPicPr>
          <p:nvPr/>
        </p:nvPicPr>
        <p:blipFill>
          <a:blip r:embed="rId11"/>
          <a:stretch>
            <a:fillRect/>
          </a:stretch>
        </p:blipFill>
        <p:spPr>
          <a:xfrm>
            <a:off x="1042771" y="3586334"/>
            <a:ext cx="2615053" cy="2763699"/>
          </a:xfrm>
          <a:prstGeom prst="rect">
            <a:avLst/>
          </a:prstGeom>
        </p:spPr>
      </p:pic>
    </p:spTree>
    <p:extLst>
      <p:ext uri="{BB962C8B-B14F-4D97-AF65-F5344CB8AC3E}">
        <p14:creationId xmlns:p14="http://schemas.microsoft.com/office/powerpoint/2010/main" val="1329746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ZA" dirty="0"/>
              <a:t>A gentle introduction to research </a:t>
            </a:r>
          </a:p>
        </p:txBody>
      </p:sp>
      <p:sp>
        <p:nvSpPr>
          <p:cNvPr id="3" name="Text Placeholder 2">
            <a:extLst>
              <a:ext uri="{FF2B5EF4-FFF2-40B4-BE49-F238E27FC236}">
                <a16:creationId xmlns:a16="http://schemas.microsoft.com/office/drawing/2014/main" id="{7CA42D59-EAD6-4F95-84F1-32A30F057856}"/>
              </a:ext>
            </a:extLst>
          </p:cNvPr>
          <p:cNvSpPr>
            <a:spLocks noGrp="1"/>
          </p:cNvSpPr>
          <p:nvPr>
            <p:ph type="body" sz="quarter" idx="32"/>
          </p:nvPr>
        </p:nvSpPr>
        <p:spPr/>
        <p:txBody>
          <a:bodyPr/>
          <a:lstStyle/>
          <a:p>
            <a:r>
              <a:rPr lang="en-ZA" dirty="0"/>
              <a:t>… as an industry</a:t>
            </a:r>
          </a:p>
        </p:txBody>
      </p:sp>
      <p:sp>
        <p:nvSpPr>
          <p:cNvPr id="6" name="Text Placeholder 5">
            <a:extLst>
              <a:ext uri="{FF2B5EF4-FFF2-40B4-BE49-F238E27FC236}">
                <a16:creationId xmlns:a16="http://schemas.microsoft.com/office/drawing/2014/main" id="{B237D1CA-B91A-410E-A968-D017BBE99F99}"/>
              </a:ext>
            </a:extLst>
          </p:cNvPr>
          <p:cNvSpPr>
            <a:spLocks noGrp="1"/>
          </p:cNvSpPr>
          <p:nvPr>
            <p:ph type="body" sz="quarter" idx="13"/>
          </p:nvPr>
        </p:nvSpPr>
        <p:spPr>
          <a:xfrm>
            <a:off x="431800" y="1498942"/>
            <a:ext cx="4500000" cy="496920"/>
          </a:xfrm>
          <a:solidFill>
            <a:schemeClr val="tx1">
              <a:lumMod val="75000"/>
              <a:lumOff val="25000"/>
            </a:schemeClr>
          </a:solidFill>
        </p:spPr>
        <p:txBody>
          <a:bodyPr/>
          <a:lstStyle/>
          <a:p>
            <a:r>
              <a:rPr lang="en-ZA" dirty="0"/>
              <a:t>Scientific Research</a:t>
            </a:r>
          </a:p>
        </p:txBody>
      </p:sp>
      <p:sp>
        <p:nvSpPr>
          <p:cNvPr id="7" name="Text Placeholder 6">
            <a:extLst>
              <a:ext uri="{FF2B5EF4-FFF2-40B4-BE49-F238E27FC236}">
                <a16:creationId xmlns:a16="http://schemas.microsoft.com/office/drawing/2014/main" id="{26A87885-D672-4CF9-A78D-CFE98385B03A}"/>
              </a:ext>
            </a:extLst>
          </p:cNvPr>
          <p:cNvSpPr>
            <a:spLocks noGrp="1"/>
          </p:cNvSpPr>
          <p:nvPr>
            <p:ph type="body" sz="quarter" idx="12"/>
          </p:nvPr>
        </p:nvSpPr>
        <p:spPr>
          <a:xfrm>
            <a:off x="431800" y="2305455"/>
            <a:ext cx="9198000" cy="4212077"/>
          </a:xfrm>
        </p:spPr>
        <p:txBody>
          <a:bodyPr/>
          <a:lstStyle/>
          <a:p>
            <a:r>
              <a:rPr lang="en-ZA" sz="2000" b="1" dirty="0">
                <a:latin typeface="Bahnschrift SemiLight SemiConde" panose="020B0502040204020203" pitchFamily="34" charset="0"/>
              </a:rPr>
              <a:t>Must be:</a:t>
            </a:r>
            <a:r>
              <a:rPr lang="en-ZA" sz="2000" dirty="0">
                <a:latin typeface="Bahnschrift SemiLight SemiConde" panose="020B0502040204020203" pitchFamily="34" charset="0"/>
              </a:rPr>
              <a:t> </a:t>
            </a:r>
          </a:p>
          <a:p>
            <a:pPr lvl="1"/>
            <a:r>
              <a:rPr lang="en-ZA" sz="2000" dirty="0">
                <a:latin typeface="Bahnschrift SemiLight SemiConde" panose="020B0502040204020203" pitchFamily="34" charset="0"/>
              </a:rPr>
              <a:t>Reproducible</a:t>
            </a:r>
          </a:p>
          <a:p>
            <a:pPr lvl="1"/>
            <a:r>
              <a:rPr lang="en-ZA" sz="2000" dirty="0">
                <a:latin typeface="Bahnschrift SemiLight SemiConde" panose="020B0502040204020203" pitchFamily="34" charset="0"/>
              </a:rPr>
              <a:t>Impactful/publication worthy (not really)</a:t>
            </a:r>
          </a:p>
          <a:p>
            <a:pPr lvl="1"/>
            <a:r>
              <a:rPr lang="en-ZA" sz="2000" dirty="0">
                <a:latin typeface="Bahnschrift SemiLight SemiConde" panose="020B0502040204020203" pitchFamily="34" charset="0"/>
              </a:rPr>
              <a:t>Involve experimental design, meet research standards, etc</a:t>
            </a:r>
          </a:p>
          <a:p>
            <a:pPr lvl="1"/>
            <a:r>
              <a:rPr lang="en-ZA" sz="2000" dirty="0">
                <a:latin typeface="Bahnschrift SemiLight SemiConde" panose="020B0502040204020203" pitchFamily="34" charset="0"/>
              </a:rPr>
              <a:t>Statistically analysed </a:t>
            </a:r>
          </a:p>
          <a:p>
            <a:pPr marL="266700" lvl="1" indent="0">
              <a:buNone/>
            </a:pPr>
            <a:endParaRPr lang="en-ZA" sz="2000" dirty="0">
              <a:latin typeface="Bahnschrift SemiLight SemiConde" panose="020B0502040204020203" pitchFamily="34" charset="0"/>
            </a:endParaRPr>
          </a:p>
          <a:p>
            <a:r>
              <a:rPr lang="en-ZA" sz="2000" b="1" dirty="0">
                <a:latin typeface="Bahnschrift SemiLight SemiConde" panose="020B0502040204020203" pitchFamily="34" charset="0"/>
              </a:rPr>
              <a:t>Should be:</a:t>
            </a:r>
            <a:r>
              <a:rPr lang="en-ZA" sz="2000" dirty="0">
                <a:latin typeface="Bahnschrift SemiLight SemiConde" panose="020B0502040204020203" pitchFamily="34" charset="0"/>
              </a:rPr>
              <a:t> </a:t>
            </a:r>
          </a:p>
          <a:p>
            <a:pPr lvl="1"/>
            <a:r>
              <a:rPr lang="en-ZA" sz="2000" dirty="0">
                <a:latin typeface="Bahnschrift SemiLight SemiConde" panose="020B0502040204020203" pitchFamily="34" charset="0"/>
              </a:rPr>
              <a:t>Assessible by third parties (peer reviewed) from the bottom up (open data)</a:t>
            </a:r>
          </a:p>
          <a:p>
            <a:pPr lvl="1"/>
            <a:r>
              <a:rPr lang="en-ZA" sz="2000" dirty="0">
                <a:latin typeface="Bahnschrift SemiLight SemiConde" panose="020B0502040204020203" pitchFamily="34" charset="0"/>
              </a:rPr>
              <a:t>Accessible to the public, or at least other researchers (open access)</a:t>
            </a:r>
          </a:p>
          <a:p>
            <a:pPr lvl="1"/>
            <a:r>
              <a:rPr lang="en-ZA" sz="2000" dirty="0">
                <a:latin typeface="Bahnschrift SemiLight SemiConde" panose="020B0502040204020203" pitchFamily="34" charset="0"/>
              </a:rPr>
              <a:t>Driven by innovation, sound scientific practice, technological advancements, and collaboration</a:t>
            </a:r>
          </a:p>
          <a:p>
            <a:pPr lvl="1"/>
            <a:r>
              <a:rPr lang="en-ZA" sz="2000" b="1" dirty="0">
                <a:latin typeface="Bahnschrift SemiLight SemiConde" panose="020B0502040204020203" pitchFamily="34" charset="0"/>
              </a:rPr>
              <a:t>RE-PRO-DU-CI-BLE!!! </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a:lstStyle/>
          <a:p>
            <a:fld id="{19B51A1E-902D-48AF-9020-955120F399B6}" type="slidenum">
              <a:rPr lang="en-ZA" smtClean="0"/>
              <a:pPr/>
              <a:t>3</a:t>
            </a:fld>
            <a:endParaRPr lang="en-ZA" dirty="0"/>
          </a:p>
        </p:txBody>
      </p:sp>
      <p:pic>
        <p:nvPicPr>
          <p:cNvPr id="14" name="Picture 13">
            <a:extLst>
              <a:ext uri="{FF2B5EF4-FFF2-40B4-BE49-F238E27FC236}">
                <a16:creationId xmlns:a16="http://schemas.microsoft.com/office/drawing/2014/main" id="{4CF56508-93BA-4B0C-AEAF-31C20FE6E94C}"/>
              </a:ext>
            </a:extLst>
          </p:cNvPr>
          <p:cNvPicPr>
            <a:picLocks noChangeAspect="1"/>
          </p:cNvPicPr>
          <p:nvPr/>
        </p:nvPicPr>
        <p:blipFill rotWithShape="1">
          <a:blip r:embed="rId2"/>
          <a:srcRect t="36414"/>
          <a:stretch/>
        </p:blipFill>
        <p:spPr>
          <a:xfrm>
            <a:off x="9975963" y="6303522"/>
            <a:ext cx="1471539" cy="459747"/>
          </a:xfrm>
          <a:prstGeom prst="rect">
            <a:avLst/>
          </a:prstGeom>
        </p:spPr>
      </p:pic>
      <p:pic>
        <p:nvPicPr>
          <p:cNvPr id="15" name="Picture 14">
            <a:extLst>
              <a:ext uri="{FF2B5EF4-FFF2-40B4-BE49-F238E27FC236}">
                <a16:creationId xmlns:a16="http://schemas.microsoft.com/office/drawing/2014/main" id="{235861F2-3F78-483E-819E-7064AEC63FAF}"/>
              </a:ext>
            </a:extLst>
          </p:cNvPr>
          <p:cNvPicPr>
            <a:picLocks noChangeAspect="1"/>
          </p:cNvPicPr>
          <p:nvPr/>
        </p:nvPicPr>
        <p:blipFill>
          <a:blip r:embed="rId3"/>
          <a:stretch>
            <a:fillRect/>
          </a:stretch>
        </p:blipFill>
        <p:spPr>
          <a:xfrm>
            <a:off x="10748630" y="5827259"/>
            <a:ext cx="1397743" cy="356737"/>
          </a:xfrm>
          <a:prstGeom prst="rect">
            <a:avLst/>
          </a:prstGeom>
        </p:spPr>
      </p:pic>
      <p:pic>
        <p:nvPicPr>
          <p:cNvPr id="12" name="Picture 11">
            <a:extLst>
              <a:ext uri="{FF2B5EF4-FFF2-40B4-BE49-F238E27FC236}">
                <a16:creationId xmlns:a16="http://schemas.microsoft.com/office/drawing/2014/main" id="{B80A7A8A-6D9B-4329-AFE8-417AFF7AB6B9}"/>
              </a:ext>
            </a:extLst>
          </p:cNvPr>
          <p:cNvPicPr>
            <a:picLocks noChangeAspect="1"/>
          </p:cNvPicPr>
          <p:nvPr/>
        </p:nvPicPr>
        <p:blipFill>
          <a:blip r:embed="rId4"/>
          <a:stretch>
            <a:fillRect/>
          </a:stretch>
        </p:blipFill>
        <p:spPr>
          <a:xfrm>
            <a:off x="10109537" y="404673"/>
            <a:ext cx="1975680" cy="684487"/>
          </a:xfrm>
          <a:prstGeom prst="rect">
            <a:avLst/>
          </a:prstGeom>
        </p:spPr>
      </p:pic>
      <p:pic>
        <p:nvPicPr>
          <p:cNvPr id="13" name="Picture 12">
            <a:extLst>
              <a:ext uri="{FF2B5EF4-FFF2-40B4-BE49-F238E27FC236}">
                <a16:creationId xmlns:a16="http://schemas.microsoft.com/office/drawing/2014/main" id="{F180BA01-0D67-4E96-AB93-DB2A5CC7457E}"/>
              </a:ext>
            </a:extLst>
          </p:cNvPr>
          <p:cNvPicPr>
            <a:picLocks noChangeAspect="1"/>
          </p:cNvPicPr>
          <p:nvPr/>
        </p:nvPicPr>
        <p:blipFill>
          <a:blip r:embed="rId5"/>
          <a:stretch>
            <a:fillRect/>
          </a:stretch>
        </p:blipFill>
        <p:spPr>
          <a:xfrm>
            <a:off x="10210018" y="1258242"/>
            <a:ext cx="1683918" cy="2094426"/>
          </a:xfrm>
          <a:prstGeom prst="rect">
            <a:avLst/>
          </a:prstGeom>
        </p:spPr>
      </p:pic>
      <p:pic>
        <p:nvPicPr>
          <p:cNvPr id="16" name="Picture 15">
            <a:extLst>
              <a:ext uri="{FF2B5EF4-FFF2-40B4-BE49-F238E27FC236}">
                <a16:creationId xmlns:a16="http://schemas.microsoft.com/office/drawing/2014/main" id="{EFD9697C-4FAE-4534-BDFD-D6909A69CDA1}"/>
              </a:ext>
            </a:extLst>
          </p:cNvPr>
          <p:cNvPicPr>
            <a:picLocks noChangeAspect="1"/>
          </p:cNvPicPr>
          <p:nvPr/>
        </p:nvPicPr>
        <p:blipFill>
          <a:blip r:embed="rId6"/>
          <a:stretch>
            <a:fillRect/>
          </a:stretch>
        </p:blipFill>
        <p:spPr>
          <a:xfrm>
            <a:off x="10145363" y="3375594"/>
            <a:ext cx="1813228" cy="692414"/>
          </a:xfrm>
          <a:prstGeom prst="rect">
            <a:avLst/>
          </a:prstGeom>
        </p:spPr>
      </p:pic>
      <p:pic>
        <p:nvPicPr>
          <p:cNvPr id="19" name="Picture 18">
            <a:extLst>
              <a:ext uri="{FF2B5EF4-FFF2-40B4-BE49-F238E27FC236}">
                <a16:creationId xmlns:a16="http://schemas.microsoft.com/office/drawing/2014/main" id="{FDD719F4-07FD-459F-A60D-8C1087BD7DAA}"/>
              </a:ext>
            </a:extLst>
          </p:cNvPr>
          <p:cNvPicPr>
            <a:picLocks noChangeAspect="1"/>
          </p:cNvPicPr>
          <p:nvPr/>
        </p:nvPicPr>
        <p:blipFill>
          <a:blip r:embed="rId7"/>
          <a:stretch>
            <a:fillRect/>
          </a:stretch>
        </p:blipFill>
        <p:spPr>
          <a:xfrm>
            <a:off x="10109537" y="4243062"/>
            <a:ext cx="1814043" cy="1208386"/>
          </a:xfrm>
          <a:prstGeom prst="rect">
            <a:avLst/>
          </a:prstGeom>
        </p:spPr>
      </p:pic>
    </p:spTree>
    <p:extLst>
      <p:ext uri="{BB962C8B-B14F-4D97-AF65-F5344CB8AC3E}">
        <p14:creationId xmlns:p14="http://schemas.microsoft.com/office/powerpoint/2010/main" val="9842335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p:txBody>
          <a:bodyPr/>
          <a:lstStyle/>
          <a:p>
            <a:r>
              <a:rPr lang="en-ZA" dirty="0"/>
              <a:t>The open science framework</a:t>
            </a:r>
          </a:p>
        </p:txBody>
      </p:sp>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4"/>
          </p:nvPr>
        </p:nvSpPr>
        <p:spPr/>
        <p:txBody>
          <a:bodyPr/>
          <a:lstStyle/>
          <a:p>
            <a:fld id="{19B51A1E-902D-48AF-9020-955120F399B6}" type="slidenum">
              <a:rPr lang="en-ZA" smtClean="0"/>
              <a:pPr/>
              <a:t>4</a:t>
            </a:fld>
            <a:endParaRPr lang="en-ZA" dirty="0"/>
          </a:p>
        </p:txBody>
      </p:sp>
      <p:pic>
        <p:nvPicPr>
          <p:cNvPr id="11" name="Picture 10">
            <a:extLst>
              <a:ext uri="{FF2B5EF4-FFF2-40B4-BE49-F238E27FC236}">
                <a16:creationId xmlns:a16="http://schemas.microsoft.com/office/drawing/2014/main" id="{5F3032FD-48F0-47F5-8260-13F7532D1CC4}"/>
              </a:ext>
            </a:extLst>
          </p:cNvPr>
          <p:cNvPicPr>
            <a:picLocks noChangeAspect="1"/>
          </p:cNvPicPr>
          <p:nvPr/>
        </p:nvPicPr>
        <p:blipFill rotWithShape="1">
          <a:blip r:embed="rId2"/>
          <a:srcRect t="36414"/>
          <a:stretch/>
        </p:blipFill>
        <p:spPr>
          <a:xfrm>
            <a:off x="9975963" y="6303522"/>
            <a:ext cx="1471539" cy="459747"/>
          </a:xfrm>
          <a:prstGeom prst="rect">
            <a:avLst/>
          </a:prstGeom>
        </p:spPr>
      </p:pic>
      <p:pic>
        <p:nvPicPr>
          <p:cNvPr id="4" name="Picture 3">
            <a:extLst>
              <a:ext uri="{FF2B5EF4-FFF2-40B4-BE49-F238E27FC236}">
                <a16:creationId xmlns:a16="http://schemas.microsoft.com/office/drawing/2014/main" id="{491F84D7-10E8-487C-A767-3048C037C335}"/>
              </a:ext>
            </a:extLst>
          </p:cNvPr>
          <p:cNvPicPr>
            <a:picLocks noChangeAspect="1"/>
          </p:cNvPicPr>
          <p:nvPr/>
        </p:nvPicPr>
        <p:blipFill>
          <a:blip r:embed="rId3"/>
          <a:stretch>
            <a:fillRect/>
          </a:stretch>
        </p:blipFill>
        <p:spPr>
          <a:xfrm>
            <a:off x="913772" y="1029871"/>
            <a:ext cx="8649328" cy="4865247"/>
          </a:xfrm>
          <a:prstGeom prst="rect">
            <a:avLst/>
          </a:prstGeom>
        </p:spPr>
      </p:pic>
      <p:sp>
        <p:nvSpPr>
          <p:cNvPr id="5" name="TextBox 4">
            <a:extLst>
              <a:ext uri="{FF2B5EF4-FFF2-40B4-BE49-F238E27FC236}">
                <a16:creationId xmlns:a16="http://schemas.microsoft.com/office/drawing/2014/main" id="{795D5CE3-4ED6-4CAB-B9F4-9738BC863E71}"/>
              </a:ext>
            </a:extLst>
          </p:cNvPr>
          <p:cNvSpPr txBox="1"/>
          <p:nvPr/>
        </p:nvSpPr>
        <p:spPr>
          <a:xfrm flipH="1">
            <a:off x="1326635" y="6060990"/>
            <a:ext cx="7985762" cy="369332"/>
          </a:xfrm>
          <a:prstGeom prst="rect">
            <a:avLst/>
          </a:prstGeom>
          <a:noFill/>
        </p:spPr>
        <p:txBody>
          <a:bodyPr wrap="square" rtlCol="0">
            <a:spAutoFit/>
          </a:bodyPr>
          <a:lstStyle/>
          <a:p>
            <a:r>
              <a:rPr lang="fr-FR" i="1" dirty="0"/>
              <a:t>Image Source: http://www.sci-gaia.eu/osp-enab/</a:t>
            </a:r>
            <a:endParaRPr lang="en-US" i="1" dirty="0"/>
          </a:p>
        </p:txBody>
      </p:sp>
      <p:pic>
        <p:nvPicPr>
          <p:cNvPr id="9" name="Picture 8">
            <a:extLst>
              <a:ext uri="{FF2B5EF4-FFF2-40B4-BE49-F238E27FC236}">
                <a16:creationId xmlns:a16="http://schemas.microsoft.com/office/drawing/2014/main" id="{30EF5C96-69B4-4DBE-B7DD-BA0B023C03D6}"/>
              </a:ext>
            </a:extLst>
          </p:cNvPr>
          <p:cNvPicPr>
            <a:picLocks noChangeAspect="1"/>
          </p:cNvPicPr>
          <p:nvPr/>
        </p:nvPicPr>
        <p:blipFill>
          <a:blip r:embed="rId4"/>
          <a:stretch>
            <a:fillRect/>
          </a:stretch>
        </p:blipFill>
        <p:spPr>
          <a:xfrm>
            <a:off x="10748630" y="5827259"/>
            <a:ext cx="1397743" cy="356737"/>
          </a:xfrm>
          <a:prstGeom prst="rect">
            <a:avLst/>
          </a:prstGeom>
        </p:spPr>
      </p:pic>
      <p:pic>
        <p:nvPicPr>
          <p:cNvPr id="12" name="Picture 11">
            <a:extLst>
              <a:ext uri="{FF2B5EF4-FFF2-40B4-BE49-F238E27FC236}">
                <a16:creationId xmlns:a16="http://schemas.microsoft.com/office/drawing/2014/main" id="{3F2E72DB-DD29-42BF-BB30-DFC9701C96AE}"/>
              </a:ext>
            </a:extLst>
          </p:cNvPr>
          <p:cNvPicPr>
            <a:picLocks noChangeAspect="1"/>
          </p:cNvPicPr>
          <p:nvPr/>
        </p:nvPicPr>
        <p:blipFill>
          <a:blip r:embed="rId5"/>
          <a:stretch>
            <a:fillRect/>
          </a:stretch>
        </p:blipFill>
        <p:spPr>
          <a:xfrm rot="16200000">
            <a:off x="8734402" y="1459644"/>
            <a:ext cx="4694874" cy="2139437"/>
          </a:xfrm>
          <a:prstGeom prst="rect">
            <a:avLst/>
          </a:prstGeom>
        </p:spPr>
      </p:pic>
      <p:sp>
        <p:nvSpPr>
          <p:cNvPr id="13" name="TextBox 12">
            <a:extLst>
              <a:ext uri="{FF2B5EF4-FFF2-40B4-BE49-F238E27FC236}">
                <a16:creationId xmlns:a16="http://schemas.microsoft.com/office/drawing/2014/main" id="{EFF1B771-F212-441D-81E5-DD88DB2837DF}"/>
              </a:ext>
            </a:extLst>
          </p:cNvPr>
          <p:cNvSpPr txBox="1"/>
          <p:nvPr/>
        </p:nvSpPr>
        <p:spPr>
          <a:xfrm flipH="1">
            <a:off x="9975962" y="4967641"/>
            <a:ext cx="2216037" cy="646331"/>
          </a:xfrm>
          <a:prstGeom prst="rect">
            <a:avLst/>
          </a:prstGeom>
          <a:noFill/>
        </p:spPr>
        <p:txBody>
          <a:bodyPr wrap="square" rtlCol="0">
            <a:spAutoFit/>
          </a:bodyPr>
          <a:lstStyle/>
          <a:p>
            <a:r>
              <a:rPr lang="fr-FR" i="1" dirty="0"/>
              <a:t>Image Source: Andreas E. </a:t>
            </a:r>
            <a:r>
              <a:rPr lang="fr-FR" i="1" dirty="0" err="1"/>
              <a:t>Neuhold</a:t>
            </a:r>
            <a:endParaRPr lang="en-US" i="1" dirty="0"/>
          </a:p>
        </p:txBody>
      </p:sp>
    </p:spTree>
    <p:extLst>
      <p:ext uri="{BB962C8B-B14F-4D97-AF65-F5344CB8AC3E}">
        <p14:creationId xmlns:p14="http://schemas.microsoft.com/office/powerpoint/2010/main" val="1377157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83D1831F-FA2E-4095-BC30-1145AECC3B48}"/>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colorTemperature colorTemp="6484"/>
                    </a14:imgEffect>
                    <a14:imgEffect>
                      <a14:saturation sat="80000"/>
                    </a14:imgEffect>
                    <a14:imgEffect>
                      <a14:brightnessContrast bright="-24000" contrast="12000"/>
                    </a14:imgEffect>
                  </a14:imgLayer>
                </a14:imgProps>
              </a:ext>
            </a:extLst>
          </a:blip>
          <a:srcRect t="4570" b="4570"/>
          <a:stretch>
            <a:fillRect/>
          </a:stretch>
        </p:blipFill>
        <p:spPr/>
      </p:pic>
      <p:sp>
        <p:nvSpPr>
          <p:cNvPr id="3" name="Title 2">
            <a:extLst>
              <a:ext uri="{FF2B5EF4-FFF2-40B4-BE49-F238E27FC236}">
                <a16:creationId xmlns:a16="http://schemas.microsoft.com/office/drawing/2014/main" id="{200B3D2B-613A-41BE-987D-E6A1324B456D}"/>
              </a:ext>
            </a:extLst>
          </p:cNvPr>
          <p:cNvSpPr>
            <a:spLocks noGrp="1"/>
          </p:cNvSpPr>
          <p:nvPr>
            <p:ph type="ctrTitle"/>
          </p:nvPr>
        </p:nvSpPr>
        <p:spPr bwMode="ltGray"/>
        <p:txBody>
          <a:bodyPr/>
          <a:lstStyle/>
          <a:p>
            <a:r>
              <a:rPr lang="en-ZA" dirty="0"/>
              <a:t>Redundancy in the system:</a:t>
            </a:r>
          </a:p>
        </p:txBody>
      </p:sp>
      <p:sp>
        <p:nvSpPr>
          <p:cNvPr id="4" name="Subtitle 3">
            <a:extLst>
              <a:ext uri="{FF2B5EF4-FFF2-40B4-BE49-F238E27FC236}">
                <a16:creationId xmlns:a16="http://schemas.microsoft.com/office/drawing/2014/main" id="{4772945D-CA91-4CFE-8EB7-941C7618C994}"/>
              </a:ext>
            </a:extLst>
          </p:cNvPr>
          <p:cNvSpPr>
            <a:spLocks noGrp="1"/>
          </p:cNvSpPr>
          <p:nvPr>
            <p:ph type="subTitle" idx="1"/>
          </p:nvPr>
        </p:nvSpPr>
        <p:spPr>
          <a:xfrm>
            <a:off x="7326417" y="4650539"/>
            <a:ext cx="2649545" cy="1192038"/>
          </a:xfrm>
        </p:spPr>
        <p:txBody>
          <a:bodyPr/>
          <a:lstStyle/>
          <a:p>
            <a:r>
              <a:rPr lang="en-ZA" sz="2400" b="1" i="0" dirty="0">
                <a:latin typeface="Bahnschrift Light Condensed" panose="020B0502040204020203" pitchFamily="34" charset="0"/>
              </a:rPr>
              <a:t>How scientific software development currently works</a:t>
            </a:r>
          </a:p>
        </p:txBody>
      </p:sp>
      <p:sp>
        <p:nvSpPr>
          <p:cNvPr id="5" name="Slide Number Placeholder 4">
            <a:extLst>
              <a:ext uri="{FF2B5EF4-FFF2-40B4-BE49-F238E27FC236}">
                <a16:creationId xmlns:a16="http://schemas.microsoft.com/office/drawing/2014/main" id="{F6964141-6F81-4947-A236-746D94ED3F6F}"/>
              </a:ext>
            </a:extLst>
          </p:cNvPr>
          <p:cNvSpPr>
            <a:spLocks noGrp="1"/>
          </p:cNvSpPr>
          <p:nvPr>
            <p:ph type="sldNum" sz="quarter" idx="11"/>
          </p:nvPr>
        </p:nvSpPr>
        <p:spPr/>
        <p:txBody>
          <a:bodyPr/>
          <a:lstStyle/>
          <a:p>
            <a:fld id="{19B51A1E-902D-48AF-9020-955120F399B6}" type="slidenum">
              <a:rPr lang="en-ZA" smtClean="0"/>
              <a:pPr/>
              <a:t>5</a:t>
            </a:fld>
            <a:endParaRPr lang="en-ZA" dirty="0"/>
          </a:p>
        </p:txBody>
      </p:sp>
      <p:pic>
        <p:nvPicPr>
          <p:cNvPr id="20" name="Picture 19">
            <a:extLst>
              <a:ext uri="{FF2B5EF4-FFF2-40B4-BE49-F238E27FC236}">
                <a16:creationId xmlns:a16="http://schemas.microsoft.com/office/drawing/2014/main" id="{E014116E-FBC7-4650-9BD1-636FC4F01176}"/>
              </a:ext>
            </a:extLst>
          </p:cNvPr>
          <p:cNvPicPr>
            <a:picLocks noChangeAspect="1"/>
          </p:cNvPicPr>
          <p:nvPr/>
        </p:nvPicPr>
        <p:blipFill rotWithShape="1">
          <a:blip r:embed="rId4"/>
          <a:srcRect t="36414"/>
          <a:stretch/>
        </p:blipFill>
        <p:spPr>
          <a:xfrm>
            <a:off x="9975963" y="6303522"/>
            <a:ext cx="1471539" cy="459747"/>
          </a:xfrm>
          <a:prstGeom prst="rect">
            <a:avLst/>
          </a:prstGeom>
        </p:spPr>
      </p:pic>
      <p:pic>
        <p:nvPicPr>
          <p:cNvPr id="21" name="Picture 20">
            <a:extLst>
              <a:ext uri="{FF2B5EF4-FFF2-40B4-BE49-F238E27FC236}">
                <a16:creationId xmlns:a16="http://schemas.microsoft.com/office/drawing/2014/main" id="{EFF8F73C-9C7A-436F-8228-E6A5A61AE0F7}"/>
              </a:ext>
            </a:extLst>
          </p:cNvPr>
          <p:cNvPicPr>
            <a:picLocks noChangeAspect="1"/>
          </p:cNvPicPr>
          <p:nvPr/>
        </p:nvPicPr>
        <p:blipFill>
          <a:blip r:embed="rId5"/>
          <a:stretch>
            <a:fillRect/>
          </a:stretch>
        </p:blipFill>
        <p:spPr>
          <a:xfrm>
            <a:off x="10748630" y="5827259"/>
            <a:ext cx="1397743" cy="356737"/>
          </a:xfrm>
          <a:prstGeom prst="rect">
            <a:avLst/>
          </a:prstGeom>
        </p:spPr>
      </p:pic>
    </p:spTree>
    <p:extLst>
      <p:ext uri="{BB962C8B-B14F-4D97-AF65-F5344CB8AC3E}">
        <p14:creationId xmlns:p14="http://schemas.microsoft.com/office/powerpoint/2010/main" val="21176954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ZA" dirty="0"/>
              <a:t>Coding when you’re not a software dev</a:t>
            </a:r>
          </a:p>
        </p:txBody>
      </p:sp>
      <p:sp>
        <p:nvSpPr>
          <p:cNvPr id="7" name="Text Placeholder 6">
            <a:extLst>
              <a:ext uri="{FF2B5EF4-FFF2-40B4-BE49-F238E27FC236}">
                <a16:creationId xmlns:a16="http://schemas.microsoft.com/office/drawing/2014/main" id="{26A87885-D672-4CF9-A78D-CFE98385B03A}"/>
              </a:ext>
            </a:extLst>
          </p:cNvPr>
          <p:cNvSpPr>
            <a:spLocks noGrp="1"/>
          </p:cNvSpPr>
          <p:nvPr>
            <p:ph type="body" sz="quarter" idx="12"/>
          </p:nvPr>
        </p:nvSpPr>
        <p:spPr>
          <a:xfrm>
            <a:off x="431800" y="1117600"/>
            <a:ext cx="9198000" cy="5399933"/>
          </a:xfrm>
        </p:spPr>
        <p:txBody>
          <a:bodyPr/>
          <a:lstStyle/>
          <a:p>
            <a:r>
              <a:rPr lang="en-ZA" sz="2000" dirty="0">
                <a:latin typeface="Bahnschrift SemiLight SemiConde" panose="020B0502040204020203" pitchFamily="34" charset="0"/>
              </a:rPr>
              <a:t>My data has been collected, but I have issues with analysing it due to it’s unique nature </a:t>
            </a:r>
          </a:p>
          <a:p>
            <a:pPr lvl="1"/>
            <a:r>
              <a:rPr lang="en-ZA" sz="2000" dirty="0">
                <a:latin typeface="Bahnschrift SemiLight SemiConde" panose="020B0502040204020203" pitchFamily="34" charset="0"/>
              </a:rPr>
              <a:t>E.g. a special imaging filter for x brain area, or cell sorting based on these principles, or time series analysis</a:t>
            </a:r>
          </a:p>
          <a:p>
            <a:pPr marL="266700" lvl="1" indent="0">
              <a:buNone/>
            </a:pPr>
            <a:endParaRPr lang="en-ZA" sz="2000" dirty="0">
              <a:latin typeface="Bahnschrift SemiLight SemiConde" panose="020B0502040204020203" pitchFamily="34" charset="0"/>
            </a:endParaRPr>
          </a:p>
          <a:p>
            <a:r>
              <a:rPr lang="en-ZA" sz="2000" dirty="0">
                <a:latin typeface="Bahnschrift SemiLight SemiConde" panose="020B0502040204020203" pitchFamily="34" charset="0"/>
              </a:rPr>
              <a:t>In order to solve this problem, I’m going to write some code in x program </a:t>
            </a:r>
          </a:p>
          <a:p>
            <a:endParaRPr lang="en-ZA" sz="2000" dirty="0">
              <a:latin typeface="Bahnschrift SemiLight SemiConde" panose="020B0502040204020203" pitchFamily="34" charset="0"/>
            </a:endParaRPr>
          </a:p>
          <a:p>
            <a:r>
              <a:rPr lang="en-ZA" sz="2000" dirty="0">
                <a:latin typeface="Bahnschrift SemiLight SemiConde" panose="020B0502040204020203" pitchFamily="34" charset="0"/>
              </a:rPr>
              <a:t>(Performs the analysis) </a:t>
            </a:r>
          </a:p>
          <a:p>
            <a:endParaRPr lang="en-ZA" sz="2000" dirty="0">
              <a:latin typeface="Bahnschrift SemiLight SemiConde" panose="020B0502040204020203" pitchFamily="34" charset="0"/>
            </a:endParaRPr>
          </a:p>
          <a:p>
            <a:r>
              <a:rPr lang="en-ZA" sz="2000" dirty="0">
                <a:latin typeface="Bahnschrift SemiLight SemiConde" panose="020B0502040204020203" pitchFamily="34" charset="0"/>
              </a:rPr>
              <a:t>(Publishes the results in a peer-reviewed paper that doesn’t go through my code line-by-line) </a:t>
            </a:r>
          </a:p>
          <a:p>
            <a:endParaRPr lang="en-ZA" sz="2000" dirty="0">
              <a:latin typeface="Bahnschrift SemiLight SemiConde" panose="020B0502040204020203" pitchFamily="34" charset="0"/>
            </a:endParaRPr>
          </a:p>
          <a:p>
            <a:r>
              <a:rPr lang="en-ZA" sz="2000" dirty="0">
                <a:latin typeface="Bahnschrift SemiLight SemiConde" panose="020B0502040204020203" pitchFamily="34" charset="0"/>
              </a:rPr>
              <a:t>(Leaves the code on local server for either future use or abandons it entirely)  </a:t>
            </a:r>
          </a:p>
          <a:p>
            <a:pPr lvl="1"/>
            <a:r>
              <a:rPr lang="en-ZA" sz="2000" dirty="0">
                <a:latin typeface="Bahnschrift SemiLight SemiConde" panose="020B0502040204020203" pitchFamily="34" charset="0"/>
              </a:rPr>
              <a:t>OR: “This is really good I’m going to attempt to license and sell it”</a:t>
            </a:r>
          </a:p>
          <a:p>
            <a:pPr marL="0" indent="0">
              <a:buNone/>
            </a:pPr>
            <a:endParaRPr lang="en-ZA" sz="2000" dirty="0">
              <a:latin typeface="Bahnschrift SemiLight SemiConde" panose="020B0502040204020203" pitchFamily="34" charset="0"/>
            </a:endParaRP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a:lstStyle/>
          <a:p>
            <a:fld id="{19B51A1E-902D-48AF-9020-955120F399B6}" type="slidenum">
              <a:rPr lang="en-ZA" smtClean="0"/>
              <a:pPr/>
              <a:t>6</a:t>
            </a:fld>
            <a:endParaRPr lang="en-ZA" dirty="0"/>
          </a:p>
        </p:txBody>
      </p:sp>
      <p:pic>
        <p:nvPicPr>
          <p:cNvPr id="14" name="Picture 13">
            <a:extLst>
              <a:ext uri="{FF2B5EF4-FFF2-40B4-BE49-F238E27FC236}">
                <a16:creationId xmlns:a16="http://schemas.microsoft.com/office/drawing/2014/main" id="{4CF56508-93BA-4B0C-AEAF-31C20FE6E94C}"/>
              </a:ext>
            </a:extLst>
          </p:cNvPr>
          <p:cNvPicPr>
            <a:picLocks noChangeAspect="1"/>
          </p:cNvPicPr>
          <p:nvPr/>
        </p:nvPicPr>
        <p:blipFill rotWithShape="1">
          <a:blip r:embed="rId2"/>
          <a:srcRect t="36414"/>
          <a:stretch/>
        </p:blipFill>
        <p:spPr>
          <a:xfrm>
            <a:off x="9975963" y="6303522"/>
            <a:ext cx="1471539" cy="459747"/>
          </a:xfrm>
          <a:prstGeom prst="rect">
            <a:avLst/>
          </a:prstGeom>
        </p:spPr>
      </p:pic>
      <p:pic>
        <p:nvPicPr>
          <p:cNvPr id="15" name="Picture 14">
            <a:extLst>
              <a:ext uri="{FF2B5EF4-FFF2-40B4-BE49-F238E27FC236}">
                <a16:creationId xmlns:a16="http://schemas.microsoft.com/office/drawing/2014/main" id="{235861F2-3F78-483E-819E-7064AEC63FAF}"/>
              </a:ext>
            </a:extLst>
          </p:cNvPr>
          <p:cNvPicPr>
            <a:picLocks noChangeAspect="1"/>
          </p:cNvPicPr>
          <p:nvPr/>
        </p:nvPicPr>
        <p:blipFill>
          <a:blip r:embed="rId3"/>
          <a:stretch>
            <a:fillRect/>
          </a:stretch>
        </p:blipFill>
        <p:spPr>
          <a:xfrm>
            <a:off x="10748630" y="5827259"/>
            <a:ext cx="1397743" cy="356737"/>
          </a:xfrm>
          <a:prstGeom prst="rect">
            <a:avLst/>
          </a:prstGeom>
        </p:spPr>
      </p:pic>
      <p:pic>
        <p:nvPicPr>
          <p:cNvPr id="10" name="Picture Placeholder 20">
            <a:extLst>
              <a:ext uri="{FF2B5EF4-FFF2-40B4-BE49-F238E27FC236}">
                <a16:creationId xmlns:a16="http://schemas.microsoft.com/office/drawing/2014/main" id="{65EFA137-AD28-4E57-825A-6095E13B865B}"/>
              </a:ext>
            </a:extLst>
          </p:cNvPr>
          <p:cNvPicPr>
            <a:picLocks noChangeAspect="1"/>
          </p:cNvPicPr>
          <p:nvPr/>
        </p:nvPicPr>
        <p:blipFill>
          <a:blip r:embed="rId4">
            <a:extLst>
              <a:ext uri="{BEBA8EAE-BF5A-486C-A8C5-ECC9F3942E4B}">
                <a14:imgProps xmlns:a14="http://schemas.microsoft.com/office/drawing/2010/main">
                  <a14:imgLayer r:embed="rId5">
                    <a14:imgEffect>
                      <a14:saturation sat="66000"/>
                    </a14:imgEffect>
                  </a14:imgLayer>
                </a14:imgProps>
              </a:ext>
            </a:extLst>
          </a:blip>
          <a:srcRect l="33877" r="33877"/>
          <a:stretch>
            <a:fillRect/>
          </a:stretch>
        </p:blipFill>
        <p:spPr>
          <a:xfrm>
            <a:off x="9980476" y="0"/>
            <a:ext cx="2211524" cy="5827259"/>
          </a:xfrm>
          <a:prstGeom prst="rect">
            <a:avLst/>
          </a:prstGeom>
          <a:solidFill>
            <a:schemeClr val="tx1"/>
          </a:solidFill>
        </p:spPr>
      </p:pic>
    </p:spTree>
    <p:extLst>
      <p:ext uri="{BB962C8B-B14F-4D97-AF65-F5344CB8AC3E}">
        <p14:creationId xmlns:p14="http://schemas.microsoft.com/office/powerpoint/2010/main" val="2195677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p:txBody>
          <a:bodyPr/>
          <a:lstStyle/>
          <a:p>
            <a:r>
              <a:rPr lang="en-ZA" dirty="0"/>
              <a:t>Code redundancy in science</a:t>
            </a:r>
          </a:p>
        </p:txBody>
      </p:sp>
      <p:sp>
        <p:nvSpPr>
          <p:cNvPr id="7" name="Text Placeholder 6">
            <a:extLst>
              <a:ext uri="{FF2B5EF4-FFF2-40B4-BE49-F238E27FC236}">
                <a16:creationId xmlns:a16="http://schemas.microsoft.com/office/drawing/2014/main" id="{26A87885-D672-4CF9-A78D-CFE98385B03A}"/>
              </a:ext>
            </a:extLst>
          </p:cNvPr>
          <p:cNvSpPr>
            <a:spLocks noGrp="1"/>
          </p:cNvSpPr>
          <p:nvPr>
            <p:ph type="body" sz="quarter" idx="12"/>
          </p:nvPr>
        </p:nvSpPr>
        <p:spPr>
          <a:xfrm>
            <a:off x="431800" y="1117600"/>
            <a:ext cx="9198000" cy="5399933"/>
          </a:xfrm>
        </p:spPr>
        <p:txBody>
          <a:bodyPr/>
          <a:lstStyle/>
          <a:p>
            <a:pPr marL="0" indent="0">
              <a:buNone/>
            </a:pPr>
            <a:r>
              <a:rPr lang="en-ZA" sz="2000" dirty="0">
                <a:latin typeface="Bahnschrift SemiBold" panose="020B0502040204020203" pitchFamily="34" charset="0"/>
              </a:rPr>
              <a:t>Within niche fields, there are unique software needs that are only understood by researchers in that particular field. Therefore.. </a:t>
            </a:r>
          </a:p>
          <a:p>
            <a:pPr marL="0" indent="0">
              <a:buNone/>
            </a:pPr>
            <a:endParaRPr lang="en-ZA" sz="2000" dirty="0">
              <a:latin typeface="Bahnschrift SemiLight SemiConde" panose="020B0502040204020203" pitchFamily="34" charset="0"/>
            </a:endParaRPr>
          </a:p>
          <a:p>
            <a:pPr lvl="1"/>
            <a:r>
              <a:rPr lang="en-ZA" sz="2000" b="1" dirty="0">
                <a:latin typeface="Bahnschrift SemiLight SemiConde" panose="020B0502040204020203" pitchFamily="34" charset="0"/>
              </a:rPr>
              <a:t>You get a lot of code written by informal programmers </a:t>
            </a:r>
          </a:p>
          <a:p>
            <a:pPr lvl="2"/>
            <a:r>
              <a:rPr lang="en-ZA" sz="2000" dirty="0">
                <a:latin typeface="Bahnschrift SemiLight SemiConde" panose="020B0502040204020203" pitchFamily="34" charset="0"/>
              </a:rPr>
              <a:t>Code which may not be the most efficient</a:t>
            </a:r>
          </a:p>
          <a:p>
            <a:pPr marL="542925" lvl="2" indent="0">
              <a:buNone/>
            </a:pPr>
            <a:endParaRPr lang="en-ZA" sz="2000" dirty="0">
              <a:latin typeface="Bahnschrift SemiLight SemiConde" panose="020B0502040204020203" pitchFamily="34" charset="0"/>
            </a:endParaRPr>
          </a:p>
          <a:p>
            <a:pPr lvl="1"/>
            <a:r>
              <a:rPr lang="en-ZA" sz="2000" b="1" dirty="0">
                <a:latin typeface="Bahnschrift SemiLight SemiConde" panose="020B0502040204020203" pitchFamily="34" charset="0"/>
              </a:rPr>
              <a:t>You get several labs presenting the similar solutions, each written independently</a:t>
            </a:r>
          </a:p>
          <a:p>
            <a:pPr lvl="2"/>
            <a:r>
              <a:rPr lang="en-ZA" sz="2000" dirty="0">
                <a:latin typeface="Bahnschrift SemiLight SemiConde" panose="020B0502040204020203" pitchFamily="34" charset="0"/>
              </a:rPr>
              <a:t>Some which may do certain things better than others</a:t>
            </a:r>
          </a:p>
          <a:p>
            <a:pPr lvl="2"/>
            <a:r>
              <a:rPr lang="en-ZA" sz="2000" dirty="0">
                <a:latin typeface="Bahnschrift SemiLight SemiConde" panose="020B0502040204020203" pitchFamily="34" charset="0"/>
              </a:rPr>
              <a:t>All of which take time from their respective labs</a:t>
            </a:r>
          </a:p>
          <a:p>
            <a:pPr lvl="2"/>
            <a:r>
              <a:rPr lang="en-ZA" sz="2000" dirty="0">
                <a:latin typeface="Bahnschrift SemiLight SemiConde" panose="020B0502040204020203" pitchFamily="34" charset="0"/>
              </a:rPr>
              <a:t>None of which are collaborating with each other to present the ideal solution</a:t>
            </a:r>
          </a:p>
          <a:p>
            <a:pPr lvl="2"/>
            <a:r>
              <a:rPr lang="en-ZA" sz="2000" dirty="0">
                <a:latin typeface="Bahnschrift SemiLight SemiConde" panose="020B0502040204020203" pitchFamily="34" charset="0"/>
              </a:rPr>
              <a:t>May not even be publicly available for other researchers to use</a:t>
            </a:r>
          </a:p>
          <a:p>
            <a:pPr marL="542925" lvl="2" indent="0">
              <a:buNone/>
            </a:pPr>
            <a:endParaRPr lang="en-ZA" sz="2000" dirty="0">
              <a:latin typeface="Bahnschrift SemiLight SemiConde" panose="020B0502040204020203" pitchFamily="34" charset="0"/>
            </a:endParaRPr>
          </a:p>
          <a:p>
            <a:pPr lvl="1"/>
            <a:r>
              <a:rPr lang="en-ZA" sz="2000" b="1" dirty="0">
                <a:latin typeface="Bahnschrift SemiLight SemiConde" panose="020B0502040204020203" pitchFamily="34" charset="0"/>
              </a:rPr>
              <a:t>Due to their status as a researcher in primarily another field</a:t>
            </a:r>
          </a:p>
          <a:p>
            <a:pPr lvl="2"/>
            <a:r>
              <a:rPr lang="en-ZA" sz="2000" dirty="0">
                <a:latin typeface="Bahnschrift SemiLight SemiConde" panose="020B0502040204020203" pitchFamily="34" charset="0"/>
              </a:rPr>
              <a:t>Cannot provide ongoing support and are unwilling to bugfix for others  </a:t>
            </a:r>
          </a:p>
          <a:p>
            <a:pPr lvl="2"/>
            <a:r>
              <a:rPr lang="en-ZA" sz="2000" dirty="0">
                <a:latin typeface="Bahnschrift SemiLight SemiConde" panose="020B0502040204020203" pitchFamily="34" charset="0"/>
              </a:rPr>
              <a:t>Abandon development once there is no longer incentive to (aka when the analysis is complete)</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a:lstStyle/>
          <a:p>
            <a:fld id="{19B51A1E-902D-48AF-9020-955120F399B6}" type="slidenum">
              <a:rPr lang="en-ZA" smtClean="0"/>
              <a:pPr/>
              <a:t>7</a:t>
            </a:fld>
            <a:endParaRPr lang="en-ZA" dirty="0"/>
          </a:p>
        </p:txBody>
      </p:sp>
      <p:pic>
        <p:nvPicPr>
          <p:cNvPr id="14" name="Picture 13">
            <a:extLst>
              <a:ext uri="{FF2B5EF4-FFF2-40B4-BE49-F238E27FC236}">
                <a16:creationId xmlns:a16="http://schemas.microsoft.com/office/drawing/2014/main" id="{4CF56508-93BA-4B0C-AEAF-31C20FE6E94C}"/>
              </a:ext>
            </a:extLst>
          </p:cNvPr>
          <p:cNvPicPr>
            <a:picLocks noChangeAspect="1"/>
          </p:cNvPicPr>
          <p:nvPr/>
        </p:nvPicPr>
        <p:blipFill rotWithShape="1">
          <a:blip r:embed="rId2"/>
          <a:srcRect t="36414"/>
          <a:stretch/>
        </p:blipFill>
        <p:spPr>
          <a:xfrm>
            <a:off x="9975963" y="6303522"/>
            <a:ext cx="1471539" cy="459747"/>
          </a:xfrm>
          <a:prstGeom prst="rect">
            <a:avLst/>
          </a:prstGeom>
        </p:spPr>
      </p:pic>
      <p:pic>
        <p:nvPicPr>
          <p:cNvPr id="15" name="Picture 14">
            <a:extLst>
              <a:ext uri="{FF2B5EF4-FFF2-40B4-BE49-F238E27FC236}">
                <a16:creationId xmlns:a16="http://schemas.microsoft.com/office/drawing/2014/main" id="{235861F2-3F78-483E-819E-7064AEC63FAF}"/>
              </a:ext>
            </a:extLst>
          </p:cNvPr>
          <p:cNvPicPr>
            <a:picLocks noChangeAspect="1"/>
          </p:cNvPicPr>
          <p:nvPr/>
        </p:nvPicPr>
        <p:blipFill>
          <a:blip r:embed="rId3"/>
          <a:stretch>
            <a:fillRect/>
          </a:stretch>
        </p:blipFill>
        <p:spPr>
          <a:xfrm>
            <a:off x="10748630" y="5827259"/>
            <a:ext cx="1397743" cy="356737"/>
          </a:xfrm>
          <a:prstGeom prst="rect">
            <a:avLst/>
          </a:prstGeom>
        </p:spPr>
      </p:pic>
      <p:pic>
        <p:nvPicPr>
          <p:cNvPr id="17" name="Picture Placeholder 40">
            <a:extLst>
              <a:ext uri="{FF2B5EF4-FFF2-40B4-BE49-F238E27FC236}">
                <a16:creationId xmlns:a16="http://schemas.microsoft.com/office/drawing/2014/main" id="{93CEDAEE-6EF7-4159-B82E-9146FBD084D1}"/>
              </a:ext>
            </a:extLst>
          </p:cNvPr>
          <p:cNvPicPr>
            <a:picLocks noChangeAspect="1"/>
          </p:cNvPicPr>
          <p:nvPr/>
        </p:nvPicPr>
        <p:blipFill>
          <a:blip r:embed="rId4"/>
          <a:srcRect l="31206" r="31206"/>
          <a:stretch>
            <a:fillRect/>
          </a:stretch>
        </p:blipFill>
        <p:spPr>
          <a:xfrm>
            <a:off x="9980476" y="0"/>
            <a:ext cx="2211524" cy="5827259"/>
          </a:xfrm>
          <a:prstGeom prst="rect">
            <a:avLst/>
          </a:prstGeom>
        </p:spPr>
      </p:pic>
    </p:spTree>
    <p:extLst>
      <p:ext uri="{BB962C8B-B14F-4D97-AF65-F5344CB8AC3E}">
        <p14:creationId xmlns:p14="http://schemas.microsoft.com/office/powerpoint/2010/main" val="3101713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BD0914-E725-423F-BFD1-2E2A3E95FA3B}"/>
              </a:ext>
            </a:extLst>
          </p:cNvPr>
          <p:cNvPicPr>
            <a:picLocks noChangeAspect="1"/>
          </p:cNvPicPr>
          <p:nvPr/>
        </p:nvPicPr>
        <p:blipFill rotWithShape="1">
          <a:blip r:embed="rId2"/>
          <a:srcRect r="42707"/>
          <a:stretch/>
        </p:blipFill>
        <p:spPr>
          <a:xfrm>
            <a:off x="9975963" y="0"/>
            <a:ext cx="2216037" cy="5827259"/>
          </a:xfrm>
          <a:prstGeom prst="rect">
            <a:avLst/>
          </a:prstGeom>
        </p:spPr>
      </p:pic>
      <p:sp>
        <p:nvSpPr>
          <p:cNvPr id="2" name="Title 1">
            <a:extLst>
              <a:ext uri="{FF2B5EF4-FFF2-40B4-BE49-F238E27FC236}">
                <a16:creationId xmlns:a16="http://schemas.microsoft.com/office/drawing/2014/main" id="{19304E83-A4F0-49C5-BB01-F5773509A2B3}"/>
              </a:ext>
            </a:extLst>
          </p:cNvPr>
          <p:cNvSpPr>
            <a:spLocks noGrp="1"/>
          </p:cNvSpPr>
          <p:nvPr>
            <p:ph type="title"/>
          </p:nvPr>
        </p:nvSpPr>
        <p:spPr>
          <a:xfrm>
            <a:off x="432000" y="381200"/>
            <a:ext cx="9198000" cy="432000"/>
          </a:xfrm>
        </p:spPr>
        <p:txBody>
          <a:bodyPr/>
          <a:lstStyle/>
          <a:p>
            <a:r>
              <a:rPr lang="en-ZA" dirty="0"/>
              <a:t>therefore</a:t>
            </a:r>
          </a:p>
        </p:txBody>
      </p:sp>
      <p:sp>
        <p:nvSpPr>
          <p:cNvPr id="7" name="Text Placeholder 6">
            <a:extLst>
              <a:ext uri="{FF2B5EF4-FFF2-40B4-BE49-F238E27FC236}">
                <a16:creationId xmlns:a16="http://schemas.microsoft.com/office/drawing/2014/main" id="{26A87885-D672-4CF9-A78D-CFE98385B03A}"/>
              </a:ext>
            </a:extLst>
          </p:cNvPr>
          <p:cNvSpPr>
            <a:spLocks noGrp="1"/>
          </p:cNvSpPr>
          <p:nvPr>
            <p:ph type="body" sz="quarter" idx="12"/>
          </p:nvPr>
        </p:nvSpPr>
        <p:spPr>
          <a:xfrm>
            <a:off x="431800" y="1193800"/>
            <a:ext cx="9198000" cy="5323733"/>
          </a:xfrm>
        </p:spPr>
        <p:txBody>
          <a:bodyPr/>
          <a:lstStyle/>
          <a:p>
            <a:r>
              <a:rPr lang="en-ZA" sz="2000" dirty="0">
                <a:latin typeface="Bahnschrift SemiLight SemiConde" panose="020B0502040204020203" pitchFamily="34" charset="0"/>
              </a:rPr>
              <a:t>You get many people writing similar code that does the same thing. </a:t>
            </a:r>
          </a:p>
          <a:p>
            <a:pPr marL="0" indent="0">
              <a:buNone/>
            </a:pPr>
            <a:endParaRPr lang="en-ZA" sz="2000" dirty="0">
              <a:latin typeface="Bahnschrift SemiLight SemiConde" panose="020B0502040204020203" pitchFamily="34" charset="0"/>
            </a:endParaRPr>
          </a:p>
          <a:p>
            <a:r>
              <a:rPr lang="en-ZA" sz="2000" dirty="0">
                <a:latin typeface="Bahnschrift SemiLight SemiConde" panose="020B0502040204020203" pitchFamily="34" charset="0"/>
              </a:rPr>
              <a:t>Core issues: </a:t>
            </a:r>
          </a:p>
          <a:p>
            <a:pPr lvl="1"/>
            <a:r>
              <a:rPr lang="en-ZA" sz="2000" dirty="0">
                <a:latin typeface="Bahnschrift SemiLight SemiConde" panose="020B0502040204020203" pitchFamily="34" charset="0"/>
              </a:rPr>
              <a:t>High amounts of redundancy </a:t>
            </a:r>
          </a:p>
          <a:p>
            <a:pPr lvl="1"/>
            <a:r>
              <a:rPr lang="en-ZA" sz="2000" dirty="0">
                <a:latin typeface="Bahnschrift SemiLight SemiConde" panose="020B0502040204020203" pitchFamily="34" charset="0"/>
              </a:rPr>
              <a:t>Variability in quality</a:t>
            </a:r>
          </a:p>
          <a:p>
            <a:pPr lvl="1"/>
            <a:r>
              <a:rPr lang="en-ZA" sz="2000" dirty="0">
                <a:latin typeface="Bahnschrift SemiLight SemiConde" panose="020B0502040204020203" pitchFamily="34" charset="0"/>
              </a:rPr>
              <a:t>Not reproducible </a:t>
            </a:r>
          </a:p>
          <a:p>
            <a:pPr lvl="1"/>
            <a:r>
              <a:rPr lang="en-ZA" sz="2000" dirty="0">
                <a:latin typeface="Bahnschrift SemiLight SemiConde" panose="020B0502040204020203" pitchFamily="34" charset="0"/>
              </a:rPr>
              <a:t>May actually be buggy, especially across different platforms </a:t>
            </a:r>
          </a:p>
          <a:p>
            <a:pPr lvl="1"/>
            <a:r>
              <a:rPr lang="en-ZA" sz="2000" dirty="0">
                <a:latin typeface="Bahnschrift SemiLight SemiConde" panose="020B0502040204020203" pitchFamily="34" charset="0"/>
              </a:rPr>
              <a:t>Has no dedicated development team or community support for maintenance</a:t>
            </a:r>
          </a:p>
          <a:p>
            <a:pPr lvl="1"/>
            <a:r>
              <a:rPr lang="en-ZA" sz="2000" b="1" dirty="0">
                <a:latin typeface="Bahnschrift SemiLight SemiConde" panose="020B0502040204020203" pitchFamily="34" charset="0"/>
              </a:rPr>
              <a:t>Not officially released</a:t>
            </a:r>
          </a:p>
          <a:p>
            <a:pPr marL="266700" lvl="1" indent="0">
              <a:buNone/>
            </a:pPr>
            <a:endParaRPr lang="en-ZA" sz="2000" dirty="0">
              <a:latin typeface="Bahnschrift SemiLight SemiConde" panose="020B0502040204020203" pitchFamily="34" charset="0"/>
            </a:endParaRPr>
          </a:p>
          <a:p>
            <a:r>
              <a:rPr lang="en-ZA" sz="2000" dirty="0">
                <a:latin typeface="Bahnschrift SemiLight SemiConde" panose="020B0502040204020203" pitchFamily="34" charset="0"/>
              </a:rPr>
              <a:t>If it has none of the issues listed above, it is packaged and sold with a nice GUI</a:t>
            </a:r>
          </a:p>
          <a:p>
            <a:pPr lvl="1"/>
            <a:r>
              <a:rPr lang="en-ZA" sz="2000" dirty="0">
                <a:latin typeface="Bahnschrift SemiLight SemiConde" panose="020B0502040204020203" pitchFamily="34" charset="0"/>
              </a:rPr>
              <a:t>This is because most researchers not in computer science fields have no coding background and are thus code-phobic</a:t>
            </a:r>
          </a:p>
          <a:p>
            <a:pPr lvl="1"/>
            <a:r>
              <a:rPr lang="en-ZA" sz="2000" dirty="0">
                <a:latin typeface="Bahnschrift SemiLight SemiConde" panose="020B0502040204020203" pitchFamily="34" charset="0"/>
              </a:rPr>
              <a:t>Get those sweet, sweet citations</a:t>
            </a:r>
          </a:p>
          <a:p>
            <a:pPr lvl="1"/>
            <a:r>
              <a:rPr lang="en-ZA" sz="2000" dirty="0">
                <a:latin typeface="Bahnschrift SemiLight SemiConde" panose="020B0502040204020203" pitchFamily="34" charset="0"/>
              </a:rPr>
              <a:t>Can charge for licensing </a:t>
            </a:r>
          </a:p>
        </p:txBody>
      </p:sp>
      <p:sp>
        <p:nvSpPr>
          <p:cNvPr id="8" name="Slide Number Placeholder 7">
            <a:extLst>
              <a:ext uri="{FF2B5EF4-FFF2-40B4-BE49-F238E27FC236}">
                <a16:creationId xmlns:a16="http://schemas.microsoft.com/office/drawing/2014/main" id="{E6AC9832-FB01-464A-9824-61887B77997E}"/>
              </a:ext>
            </a:extLst>
          </p:cNvPr>
          <p:cNvSpPr>
            <a:spLocks noGrp="1"/>
          </p:cNvSpPr>
          <p:nvPr>
            <p:ph type="sldNum" sz="quarter" idx="33"/>
          </p:nvPr>
        </p:nvSpPr>
        <p:spPr>
          <a:xfrm>
            <a:off x="11447502" y="6401750"/>
            <a:ext cx="278418" cy="274324"/>
          </a:xfrm>
        </p:spPr>
        <p:txBody>
          <a:bodyPr/>
          <a:lstStyle/>
          <a:p>
            <a:fld id="{19B51A1E-902D-48AF-9020-955120F399B6}" type="slidenum">
              <a:rPr lang="en-ZA" smtClean="0"/>
              <a:pPr/>
              <a:t>8</a:t>
            </a:fld>
            <a:endParaRPr lang="en-ZA" dirty="0"/>
          </a:p>
        </p:txBody>
      </p:sp>
      <p:pic>
        <p:nvPicPr>
          <p:cNvPr id="14" name="Picture 13">
            <a:extLst>
              <a:ext uri="{FF2B5EF4-FFF2-40B4-BE49-F238E27FC236}">
                <a16:creationId xmlns:a16="http://schemas.microsoft.com/office/drawing/2014/main" id="{4CF56508-93BA-4B0C-AEAF-31C20FE6E94C}"/>
              </a:ext>
            </a:extLst>
          </p:cNvPr>
          <p:cNvPicPr>
            <a:picLocks noChangeAspect="1"/>
          </p:cNvPicPr>
          <p:nvPr/>
        </p:nvPicPr>
        <p:blipFill rotWithShape="1">
          <a:blip r:embed="rId3"/>
          <a:srcRect t="36414"/>
          <a:stretch/>
        </p:blipFill>
        <p:spPr>
          <a:xfrm>
            <a:off x="9975963" y="6303522"/>
            <a:ext cx="1471539" cy="459747"/>
          </a:xfrm>
          <a:prstGeom prst="rect">
            <a:avLst/>
          </a:prstGeom>
        </p:spPr>
      </p:pic>
      <p:pic>
        <p:nvPicPr>
          <p:cNvPr id="15" name="Picture 14">
            <a:extLst>
              <a:ext uri="{FF2B5EF4-FFF2-40B4-BE49-F238E27FC236}">
                <a16:creationId xmlns:a16="http://schemas.microsoft.com/office/drawing/2014/main" id="{235861F2-3F78-483E-819E-7064AEC63FAF}"/>
              </a:ext>
            </a:extLst>
          </p:cNvPr>
          <p:cNvPicPr>
            <a:picLocks noChangeAspect="1"/>
          </p:cNvPicPr>
          <p:nvPr/>
        </p:nvPicPr>
        <p:blipFill>
          <a:blip r:embed="rId4"/>
          <a:stretch>
            <a:fillRect/>
          </a:stretch>
        </p:blipFill>
        <p:spPr>
          <a:xfrm>
            <a:off x="10748630" y="5827259"/>
            <a:ext cx="1397743" cy="356737"/>
          </a:xfrm>
          <a:prstGeom prst="rect">
            <a:avLst/>
          </a:prstGeom>
        </p:spPr>
      </p:pic>
    </p:spTree>
    <p:extLst>
      <p:ext uri="{BB962C8B-B14F-4D97-AF65-F5344CB8AC3E}">
        <p14:creationId xmlns:p14="http://schemas.microsoft.com/office/powerpoint/2010/main" val="11132486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083B-CC27-4F1C-AD03-E3DBEC1C9E78}"/>
              </a:ext>
            </a:extLst>
          </p:cNvPr>
          <p:cNvSpPr>
            <a:spLocks noGrp="1"/>
          </p:cNvSpPr>
          <p:nvPr>
            <p:ph type="title"/>
          </p:nvPr>
        </p:nvSpPr>
        <p:spPr/>
        <p:txBody>
          <a:bodyPr/>
          <a:lstStyle/>
          <a:p>
            <a:r>
              <a:rPr lang="en-ZA" dirty="0"/>
              <a:t>THE ANTISOCIAL STATE OF ACADEMIA: a tweet</a:t>
            </a:r>
          </a:p>
        </p:txBody>
      </p:sp>
      <p:sp>
        <p:nvSpPr>
          <p:cNvPr id="6" name="Slide Number Placeholder 5">
            <a:extLst>
              <a:ext uri="{FF2B5EF4-FFF2-40B4-BE49-F238E27FC236}">
                <a16:creationId xmlns:a16="http://schemas.microsoft.com/office/drawing/2014/main" id="{46D051DA-5DAD-43A7-A238-51C63BA59FEC}"/>
              </a:ext>
            </a:extLst>
          </p:cNvPr>
          <p:cNvSpPr>
            <a:spLocks noGrp="1"/>
          </p:cNvSpPr>
          <p:nvPr>
            <p:ph type="sldNum" sz="quarter" idx="34"/>
          </p:nvPr>
        </p:nvSpPr>
        <p:spPr/>
        <p:txBody>
          <a:bodyPr/>
          <a:lstStyle/>
          <a:p>
            <a:fld id="{19B51A1E-902D-48AF-9020-955120F399B6}" type="slidenum">
              <a:rPr lang="en-ZA" smtClean="0"/>
              <a:pPr/>
              <a:t>9</a:t>
            </a:fld>
            <a:endParaRPr lang="en-ZA" dirty="0"/>
          </a:p>
        </p:txBody>
      </p:sp>
      <p:pic>
        <p:nvPicPr>
          <p:cNvPr id="10" name="Picture 9">
            <a:extLst>
              <a:ext uri="{FF2B5EF4-FFF2-40B4-BE49-F238E27FC236}">
                <a16:creationId xmlns:a16="http://schemas.microsoft.com/office/drawing/2014/main" id="{B458E85C-E34C-46A5-ADB3-92F875983F0F}"/>
              </a:ext>
            </a:extLst>
          </p:cNvPr>
          <p:cNvPicPr>
            <a:picLocks noChangeAspect="1"/>
          </p:cNvPicPr>
          <p:nvPr/>
        </p:nvPicPr>
        <p:blipFill>
          <a:blip r:embed="rId2"/>
          <a:stretch>
            <a:fillRect/>
          </a:stretch>
        </p:blipFill>
        <p:spPr>
          <a:xfrm>
            <a:off x="1870175" y="1093139"/>
            <a:ext cx="7189158" cy="5210383"/>
          </a:xfrm>
          <a:prstGeom prst="rect">
            <a:avLst/>
          </a:prstGeom>
        </p:spPr>
      </p:pic>
      <p:pic>
        <p:nvPicPr>
          <p:cNvPr id="11" name="Picture 10">
            <a:extLst>
              <a:ext uri="{FF2B5EF4-FFF2-40B4-BE49-F238E27FC236}">
                <a16:creationId xmlns:a16="http://schemas.microsoft.com/office/drawing/2014/main" id="{5F3032FD-48F0-47F5-8260-13F7532D1CC4}"/>
              </a:ext>
            </a:extLst>
          </p:cNvPr>
          <p:cNvPicPr>
            <a:picLocks noChangeAspect="1"/>
          </p:cNvPicPr>
          <p:nvPr/>
        </p:nvPicPr>
        <p:blipFill rotWithShape="1">
          <a:blip r:embed="rId3"/>
          <a:srcRect t="36414"/>
          <a:stretch/>
        </p:blipFill>
        <p:spPr>
          <a:xfrm>
            <a:off x="9975963" y="6303522"/>
            <a:ext cx="1471539" cy="459747"/>
          </a:xfrm>
          <a:prstGeom prst="rect">
            <a:avLst/>
          </a:prstGeom>
        </p:spPr>
      </p:pic>
      <p:pic>
        <p:nvPicPr>
          <p:cNvPr id="12" name="Picture 11">
            <a:extLst>
              <a:ext uri="{FF2B5EF4-FFF2-40B4-BE49-F238E27FC236}">
                <a16:creationId xmlns:a16="http://schemas.microsoft.com/office/drawing/2014/main" id="{ECEEB5D9-323C-4289-899F-D6061D9E9924}"/>
              </a:ext>
            </a:extLst>
          </p:cNvPr>
          <p:cNvPicPr>
            <a:picLocks noChangeAspect="1"/>
          </p:cNvPicPr>
          <p:nvPr/>
        </p:nvPicPr>
        <p:blipFill>
          <a:blip r:embed="rId4"/>
          <a:stretch>
            <a:fillRect/>
          </a:stretch>
        </p:blipFill>
        <p:spPr>
          <a:xfrm>
            <a:off x="10748630" y="5827259"/>
            <a:ext cx="1397743" cy="356737"/>
          </a:xfrm>
          <a:prstGeom prst="rect">
            <a:avLst/>
          </a:prstGeom>
        </p:spPr>
      </p:pic>
      <p:pic>
        <p:nvPicPr>
          <p:cNvPr id="14" name="Picture 13">
            <a:extLst>
              <a:ext uri="{FF2B5EF4-FFF2-40B4-BE49-F238E27FC236}">
                <a16:creationId xmlns:a16="http://schemas.microsoft.com/office/drawing/2014/main" id="{1F2A9D6A-B36A-4BCA-80AF-78C34CC6E518}"/>
              </a:ext>
            </a:extLst>
          </p:cNvPr>
          <p:cNvPicPr>
            <a:picLocks noChangeAspect="1"/>
          </p:cNvPicPr>
          <p:nvPr/>
        </p:nvPicPr>
        <p:blipFill rotWithShape="1">
          <a:blip r:embed="rId5"/>
          <a:srcRect r="42707"/>
          <a:stretch/>
        </p:blipFill>
        <p:spPr>
          <a:xfrm>
            <a:off x="9975963" y="0"/>
            <a:ext cx="2216037" cy="5827259"/>
          </a:xfrm>
          <a:prstGeom prst="rect">
            <a:avLst/>
          </a:prstGeom>
        </p:spPr>
      </p:pic>
    </p:spTree>
    <p:extLst>
      <p:ext uri="{BB962C8B-B14F-4D97-AF65-F5344CB8AC3E}">
        <p14:creationId xmlns:p14="http://schemas.microsoft.com/office/powerpoint/2010/main" val="436326114"/>
      </p:ext>
    </p:extLst>
  </p:cSld>
  <p:clrMapOvr>
    <a:masterClrMapping/>
  </p:clrMapOvr>
</p:sld>
</file>

<file path=ppt/theme/theme1.xml><?xml version="1.0" encoding="utf-8"?>
<a:theme xmlns:a="http://schemas.openxmlformats.org/drawingml/2006/main" name="Office Theme">
  <a:themeElements>
    <a:clrScheme name="Custom 134">
      <a:dk1>
        <a:srgbClr val="000000"/>
      </a:dk1>
      <a:lt1>
        <a:srgbClr val="FFFFFF"/>
      </a:lt1>
      <a:dk2>
        <a:srgbClr val="000000"/>
      </a:dk2>
      <a:lt2>
        <a:srgbClr val="FFFFFF"/>
      </a:lt2>
      <a:accent1>
        <a:srgbClr val="5CB8B3"/>
      </a:accent1>
      <a:accent2>
        <a:srgbClr val="F5D66E"/>
      </a:accent2>
      <a:accent3>
        <a:srgbClr val="D78189"/>
      </a:accent3>
      <a:accent4>
        <a:srgbClr val="7030A0"/>
      </a:accent4>
      <a:accent5>
        <a:srgbClr val="0070C0"/>
      </a:accent5>
      <a:accent6>
        <a:srgbClr val="C4D36D"/>
      </a:accent6>
      <a:hlink>
        <a:srgbClr val="54C3BD"/>
      </a:hlink>
      <a:folHlink>
        <a:srgbClr val="54C3BD"/>
      </a:folHlink>
    </a:clrScheme>
    <a:fontScheme name="Custom 154">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Minimalistic Presentation Layout_SB - v6" id="{67056ED3-B4C9-43D6-B04E-246645D2F1A5}" vid="{EF913330-EBA1-4EBC-8C4F-D710DC878FB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F6CB1848-D3E0-4F10-B640-720BE758B85B}">
  <ds:schemaRefs>
    <ds:schemaRef ds:uri="http://schemas.microsoft.com/sharepoint/v3/contenttype/forms"/>
  </ds:schemaRefs>
</ds:datastoreItem>
</file>

<file path=customXml/itemProps2.xml><?xml version="1.0" encoding="utf-8"?>
<ds:datastoreItem xmlns:ds="http://schemas.openxmlformats.org/officeDocument/2006/customXml" ds:itemID="{1BBB5711-29E1-4F8E-81A0-7947C57B2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4934E25-8442-49E9-ABDF-3146C4145F3B}">
  <ds:schemaRefs>
    <ds:schemaRef ds:uri="fb0879af-3eba-417a-a55a-ffe6dcd6ca77"/>
    <ds:schemaRef ds:uri="http://purl.org/dc/elements/1.1/"/>
    <ds:schemaRef ds:uri="http://schemas.microsoft.com/office/2006/metadata/properties"/>
    <ds:schemaRef ds:uri="http://schemas.microsoft.com/sharepoint/v3"/>
    <ds:schemaRef ds:uri="http://purl.org/dc/terms/"/>
    <ds:schemaRef ds:uri="http://schemas.openxmlformats.org/package/2006/metadata/core-properties"/>
    <ds:schemaRef ds:uri="6dc4bcd6-49db-4c07-9060-8acfc67cef9f"/>
    <ds:schemaRef ds:uri="http://schemas.microsoft.com/office/2006/documentManagement/typ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Minimalist presentation</Template>
  <TotalTime>0</TotalTime>
  <Words>1661</Words>
  <Application>Microsoft Office PowerPoint</Application>
  <PresentationFormat>Widescreen</PresentationFormat>
  <Paragraphs>208</Paragraphs>
  <Slides>22</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Arial</vt:lpstr>
      <vt:lpstr>Arial Black</vt:lpstr>
      <vt:lpstr>Bahnschrift Light Condensed</vt:lpstr>
      <vt:lpstr>Bahnschrift Light SemiCondensed</vt:lpstr>
      <vt:lpstr>Bahnschrift SemiBold</vt:lpstr>
      <vt:lpstr>Bahnschrift SemiBold Condensed</vt:lpstr>
      <vt:lpstr>Bahnschrift SemiLight SemiConde</vt:lpstr>
      <vt:lpstr>Calibri</vt:lpstr>
      <vt:lpstr>Corbel</vt:lpstr>
      <vt:lpstr>Times New Roman</vt:lpstr>
      <vt:lpstr>Office Theme</vt:lpstr>
      <vt:lpstr>Open source in Science</vt:lpstr>
      <vt:lpstr>A gentle introduction to Open source</vt:lpstr>
      <vt:lpstr>A gentle introduction to research </vt:lpstr>
      <vt:lpstr>The open science framework</vt:lpstr>
      <vt:lpstr>Redundancy in the system:</vt:lpstr>
      <vt:lpstr>Coding when you’re not a software dev</vt:lpstr>
      <vt:lpstr>Code redundancy in science</vt:lpstr>
      <vt:lpstr>therefore</vt:lpstr>
      <vt:lpstr>THE ANTISOCIAL STATE OF ACADEMIA: a tweet</vt:lpstr>
      <vt:lpstr>Centralization &amp;  stratification</vt:lpstr>
      <vt:lpstr>Proprietary software is harmful to scientific progress and reproducibility</vt:lpstr>
      <vt:lpstr>How can we solve this?</vt:lpstr>
      <vt:lpstr>Examples of stratification around a central base code or algorithm</vt:lpstr>
      <vt:lpstr>An open source field: BIOINFORMATICS</vt:lpstr>
      <vt:lpstr>projects that  already benefit from open sourcing</vt:lpstr>
      <vt:lpstr>Image SLide</vt:lpstr>
      <vt:lpstr>Image SLide</vt:lpstr>
      <vt:lpstr>Image SLide</vt:lpstr>
      <vt:lpstr>Image SLide</vt:lpstr>
      <vt:lpstr>In summary: why should we open source scientific software?</vt:lpstr>
      <vt:lpstr>Honest thoughts</vt:lpstr>
      <vt:lpstr>About 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2018-10-22T20:55:49Z</dcterms:created>
  <dcterms:modified xsi:type="dcterms:W3CDTF">2018-10-25T15:22:13Z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